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7"/>
  </p:notesMasterIdLst>
  <p:sldIdLst>
    <p:sldId id="291" r:id="rId2"/>
    <p:sldId id="288" r:id="rId3"/>
    <p:sldId id="289" r:id="rId4"/>
    <p:sldId id="345" r:id="rId5"/>
    <p:sldId id="290" r:id="rId6"/>
    <p:sldId id="292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46" r:id="rId45"/>
    <p:sldId id="347" r:id="rId46"/>
    <p:sldId id="348" r:id="rId47"/>
    <p:sldId id="349" r:id="rId48"/>
    <p:sldId id="360" r:id="rId49"/>
    <p:sldId id="351" r:id="rId50"/>
    <p:sldId id="352" r:id="rId51"/>
    <p:sldId id="353" r:id="rId52"/>
    <p:sldId id="354" r:id="rId53"/>
    <p:sldId id="344" r:id="rId54"/>
    <p:sldId id="359" r:id="rId55"/>
    <p:sldId id="28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15C20D-7C36-4873-8262-6C81D01295BC}">
          <p14:sldIdLst>
            <p14:sldId id="291"/>
            <p14:sldId id="288"/>
            <p14:sldId id="289"/>
            <p14:sldId id="345"/>
            <p14:sldId id="290"/>
            <p14:sldId id="292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46"/>
            <p14:sldId id="347"/>
            <p14:sldId id="348"/>
            <p14:sldId id="349"/>
            <p14:sldId id="360"/>
            <p14:sldId id="351"/>
            <p14:sldId id="352"/>
            <p14:sldId id="353"/>
            <p14:sldId id="354"/>
            <p14:sldId id="344"/>
            <p14:sldId id="359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5226" autoAdjust="0"/>
  </p:normalViewPr>
  <p:slideViewPr>
    <p:cSldViewPr>
      <p:cViewPr>
        <p:scale>
          <a:sx n="100" d="100"/>
          <a:sy n="100" d="100"/>
        </p:scale>
        <p:origin x="8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9162B-BF80-40C3-AD9E-19564A7178B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7AC76-B5B6-4D22-964E-8311652E7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8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9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 Management: It provide management of database</a:t>
            </a:r>
            <a:r>
              <a:rPr lang="en-US" baseline="0" dirty="0"/>
              <a:t> and require resources of open and close database connection.</a:t>
            </a:r>
          </a:p>
          <a:p>
            <a:endParaRPr lang="en-US" baseline="0" dirty="0"/>
          </a:p>
          <a:p>
            <a:r>
              <a:rPr lang="en-US" baseline="0" dirty="0"/>
              <a:t>Transaction Management: This service provide the ability to execute database statement more than one time.</a:t>
            </a:r>
          </a:p>
          <a:p>
            <a:endParaRPr lang="en-US" baseline="0" dirty="0"/>
          </a:p>
          <a:p>
            <a:r>
              <a:rPr lang="en-US" baseline="0" dirty="0"/>
              <a:t>Object Relational Mapping :  It represent data of relational model and data model. Use </a:t>
            </a:r>
            <a:r>
              <a:rPr lang="en-US" baseline="0" dirty="0" err="1"/>
              <a:t>Session.save</a:t>
            </a:r>
            <a:r>
              <a:rPr lang="en-US" baseline="0" dirty="0"/>
              <a:t>() to read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1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Configuration:</a:t>
            </a:r>
          </a:p>
          <a:p>
            <a:r>
              <a:rPr lang="en-US" dirty="0"/>
              <a:t>Configuration is a class which is present in org.hibernate.cfg package. It activates Hibernate framework.</a:t>
            </a:r>
          </a:p>
          <a:p>
            <a:r>
              <a:rPr lang="en-US" dirty="0"/>
              <a:t>It checks whether the config file is syntactically correct or not.			</a:t>
            </a:r>
          </a:p>
          <a:p>
            <a:r>
              <a:rPr lang="en-US" dirty="0"/>
              <a:t>If the config file is invalid, an exception is thrown. If it is valid then it creates a meta-data in memory and returns the meta-data to object to represent the config file.</a:t>
            </a:r>
          </a:p>
          <a:p>
            <a:endParaRPr lang="en-US" dirty="0"/>
          </a:p>
          <a:p>
            <a:r>
              <a:rPr lang="en-US" b="1" dirty="0"/>
              <a:t>Syntax: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It activate Hibernate Framework</a:t>
            </a:r>
          </a:p>
          <a:p>
            <a:r>
              <a:rPr lang="en-US" dirty="0"/>
              <a:t>Configuration </a:t>
            </a:r>
            <a:r>
              <a:rPr lang="en-US" dirty="0" err="1"/>
              <a:t>cfg</a:t>
            </a:r>
            <a:r>
              <a:rPr lang="en-US" dirty="0"/>
              <a:t>=new Configuration();</a:t>
            </a:r>
          </a:p>
          <a:p>
            <a:r>
              <a:rPr lang="en-US" dirty="0"/>
              <a:t>It read both </a:t>
            </a:r>
            <a:r>
              <a:rPr lang="en-US" dirty="0" err="1"/>
              <a:t>cfg</a:t>
            </a:r>
            <a:r>
              <a:rPr lang="en-US" dirty="0"/>
              <a:t> file and mapping files</a:t>
            </a:r>
          </a:p>
          <a:p>
            <a:r>
              <a:rPr lang="en-US" dirty="0" err="1"/>
              <a:t>cfg.configure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/>
              <a:t>Session Factory:</a:t>
            </a:r>
          </a:p>
          <a:p>
            <a:r>
              <a:rPr lang="en-US" dirty="0"/>
              <a:t>It is immutable and thread-safe in nature. </a:t>
            </a:r>
          </a:p>
          <a:p>
            <a:r>
              <a:rPr lang="en-US" dirty="0"/>
              <a:t>Session Factory factory=</a:t>
            </a:r>
            <a:r>
              <a:rPr lang="en-US" dirty="0" err="1"/>
              <a:t>cfg.buildSessionFactory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/>
              <a:t>Session:</a:t>
            </a:r>
          </a:p>
          <a:p>
            <a:r>
              <a:rPr lang="en-US" dirty="0"/>
              <a:t>It is a light-weight object used to perform CRUD operations. 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Syntax:</a:t>
            </a:r>
          </a:p>
          <a:p>
            <a:r>
              <a:rPr lang="en-US" dirty="0"/>
              <a:t>Session session=</a:t>
            </a:r>
            <a:r>
              <a:rPr lang="en-US" dirty="0" err="1"/>
              <a:t>factory.buildSession</a:t>
            </a:r>
            <a:r>
              <a:rPr lang="en-US" dirty="0"/>
              <a:t>();</a:t>
            </a:r>
          </a:p>
          <a:p>
            <a:r>
              <a:rPr lang="en-US" dirty="0"/>
              <a:t>			</a:t>
            </a:r>
          </a:p>
          <a:p>
            <a:r>
              <a:rPr lang="en-US" b="1" dirty="0"/>
              <a:t>Transaction:</a:t>
            </a:r>
          </a:p>
          <a:p>
            <a:r>
              <a:rPr lang="en-US" dirty="0"/>
              <a:t>Transaction object is used to give necessary instruction to the database to make the changes as per various operation by using commit() method. 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Syntax:</a:t>
            </a:r>
          </a:p>
          <a:p>
            <a:r>
              <a:rPr lang="en-US" dirty="0"/>
              <a:t>Transaction </a:t>
            </a:r>
            <a:r>
              <a:rPr lang="en-US" dirty="0" err="1"/>
              <a:t>tx</a:t>
            </a:r>
            <a:r>
              <a:rPr lang="en-US" dirty="0"/>
              <a:t>=</a:t>
            </a:r>
            <a:r>
              <a:rPr lang="en-US" dirty="0" err="1"/>
              <a:t>session.beginTransaction</a:t>
            </a:r>
            <a:r>
              <a:rPr lang="en-US" dirty="0"/>
              <a:t>();</a:t>
            </a:r>
          </a:p>
          <a:p>
            <a:r>
              <a:rPr lang="en-US" dirty="0" err="1"/>
              <a:t>tx.commit</a:t>
            </a:r>
            <a:r>
              <a:rPr lang="en-US" dirty="0"/>
              <a:t>();</a:t>
            </a:r>
          </a:p>
          <a:p>
            <a:r>
              <a:rPr lang="en-US" dirty="0"/>
              <a:t>				</a:t>
            </a:r>
          </a:p>
          <a:p>
            <a:r>
              <a:rPr lang="en-US" b="1" dirty="0"/>
              <a:t>Query:</a:t>
            </a:r>
          </a:p>
          <a:p>
            <a:r>
              <a:rPr lang="en-US" dirty="0"/>
              <a:t>Query is an interface that present inside </a:t>
            </a:r>
            <a:r>
              <a:rPr lang="en-US" dirty="0" err="1"/>
              <a:t>org.hibernate</a:t>
            </a:r>
            <a:r>
              <a:rPr lang="en-US" dirty="0"/>
              <a:t> package.</a:t>
            </a:r>
          </a:p>
          <a:p>
            <a:r>
              <a:rPr lang="en-US" dirty="0"/>
              <a:t>A Query instance is obtained by calling </a:t>
            </a:r>
            <a:r>
              <a:rPr lang="en-US" dirty="0" err="1"/>
              <a:t>Session.createQuery</a:t>
            </a:r>
            <a:r>
              <a:rPr lang="en-US" dirty="0"/>
              <a:t>().</a:t>
            </a:r>
          </a:p>
          <a:p>
            <a:r>
              <a:rPr lang="en-US" dirty="0"/>
              <a:t>		</a:t>
            </a:r>
          </a:p>
          <a:p>
            <a:r>
              <a:rPr lang="en-US" b="1" dirty="0"/>
              <a:t>Syntax:</a:t>
            </a:r>
          </a:p>
          <a:p>
            <a:r>
              <a:rPr lang="en-US" dirty="0"/>
              <a:t>Query query=</a:t>
            </a:r>
            <a:r>
              <a:rPr lang="en-US" dirty="0" err="1"/>
              <a:t>session.createQuery</a:t>
            </a:r>
            <a:r>
              <a:rPr lang="en-US" dirty="0"/>
              <a:t>();</a:t>
            </a:r>
          </a:p>
          <a:p>
            <a:r>
              <a:rPr lang="en-US" dirty="0"/>
              <a:t>				</a:t>
            </a:r>
          </a:p>
          <a:p>
            <a:r>
              <a:rPr lang="en-US" b="1" dirty="0"/>
              <a:t>Criteria:</a:t>
            </a:r>
          </a:p>
          <a:p>
            <a:r>
              <a:rPr lang="en-US" dirty="0"/>
              <a:t>The Session is a factory for Criteria. Criterion instances are usually obtained via the factory methods on Restrictions.</a:t>
            </a:r>
          </a:p>
          <a:p>
            <a:r>
              <a:rPr lang="en-US" dirty="0"/>
              <a:t>Criteria criteria=</a:t>
            </a:r>
            <a:r>
              <a:rPr lang="en-US" dirty="0" err="1"/>
              <a:t>session.createCriteria</a:t>
            </a:r>
            <a:r>
              <a:rPr lang="en-US" dirty="0"/>
              <a:t>();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Link Generate Latest</a:t>
            </a:r>
            <a:r>
              <a:rPr lang="en-US" baseline="0" dirty="0"/>
              <a:t> JAR Files Of Hibernate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0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Repository Show All JAR files which you</a:t>
            </a:r>
            <a:r>
              <a:rPr lang="en-US" baseline="0" dirty="0"/>
              <a:t> have to build in your JAVA Hibernate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7AC76-B5B6-4D22-964E-8311652E75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84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852F8-A54B-449A-BBD1-1C855873071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8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0000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0000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6934200" cy="63976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 b="1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1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00000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0000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00000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967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D534C-5B7A-4D62-9124-9DF4AABF2CFC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08244-4F68-4DD1-9E63-25A8E191BAA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7150"/>
            <a:ext cx="926680" cy="742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wampserver.com/en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bernat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7772400" cy="14700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Basic Configuration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2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066800"/>
          </a:xfrm>
        </p:spPr>
        <p:txBody>
          <a:bodyPr>
            <a:normAutofit/>
          </a:bodyPr>
          <a:lstStyle/>
          <a:p>
            <a:r>
              <a:rPr lang="en-US" sz="2000" b="0" dirty="0"/>
              <a:t>Step:3</a:t>
            </a:r>
          </a:p>
          <a:p>
            <a:pPr lvl="1"/>
            <a:r>
              <a:rPr lang="en-US" sz="2000" dirty="0"/>
              <a:t>Click On Latest Version Of Repository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315200" cy="370315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7130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b="0" dirty="0"/>
              <a:t>Step:4</a:t>
            </a:r>
          </a:p>
          <a:p>
            <a:pPr lvl="1"/>
            <a:r>
              <a:rPr lang="en-US" sz="2000" dirty="0"/>
              <a:t>Save Repository In Particular Destination In Your System.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00"/>
          <a:stretch/>
        </p:blipFill>
        <p:spPr>
          <a:xfrm>
            <a:off x="838200" y="2362200"/>
            <a:ext cx="7848600" cy="31242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215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b="0" dirty="0"/>
              <a:t>Step:5</a:t>
            </a:r>
          </a:p>
          <a:p>
            <a:pPr lvl="1"/>
            <a:r>
              <a:rPr lang="en-US" sz="2000" dirty="0"/>
              <a:t>Start Downloading Of Repository. You Can See Downloading.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8077200" cy="411256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7016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/>
          </a:bodyPr>
          <a:lstStyle/>
          <a:p>
            <a:r>
              <a:rPr lang="en-US" sz="2000" b="0" dirty="0"/>
              <a:t>Step 6:</a:t>
            </a:r>
          </a:p>
          <a:p>
            <a:pPr lvl="1"/>
            <a:r>
              <a:rPr lang="en-US" sz="2000" b="0" dirty="0"/>
              <a:t>You Can Save Repository In Particular Destination.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36838"/>
            <a:ext cx="6477000" cy="341523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1904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990600"/>
          </a:xfrm>
        </p:spPr>
        <p:txBody>
          <a:bodyPr>
            <a:normAutofit/>
          </a:bodyPr>
          <a:lstStyle/>
          <a:p>
            <a:r>
              <a:rPr lang="en-US" sz="2000" b="0" dirty="0"/>
              <a:t>Step 7:</a:t>
            </a:r>
          </a:p>
          <a:p>
            <a:pPr lvl="1"/>
            <a:r>
              <a:rPr lang="en-US" sz="2000" dirty="0"/>
              <a:t>Extract Repository On Same Location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13038"/>
            <a:ext cx="6858000" cy="368309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3071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229600" cy="1447799"/>
          </a:xfrm>
        </p:spPr>
        <p:txBody>
          <a:bodyPr>
            <a:noAutofit/>
          </a:bodyPr>
          <a:lstStyle/>
          <a:p>
            <a:r>
              <a:rPr lang="en-US" sz="2000" b="0" dirty="0"/>
              <a:t>Step 8:</a:t>
            </a:r>
          </a:p>
          <a:p>
            <a:pPr lvl="1"/>
            <a:r>
              <a:rPr lang="en-US" sz="2000" dirty="0"/>
              <a:t>After Extract, the Repository Open lib Folder in Required Folder Of Repository.</a:t>
            </a:r>
          </a:p>
          <a:p>
            <a:pPr lvl="1"/>
            <a:r>
              <a:rPr lang="en-US" sz="2000" b="0" dirty="0"/>
              <a:t>Show All Libraries Of Hibernate.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17" y="2713037"/>
            <a:ext cx="7352566" cy="394291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2448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Configuration Duration 15 Min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58081"/>
            <a:ext cx="8229600" cy="685800"/>
          </a:xfrm>
        </p:spPr>
        <p:txBody>
          <a:bodyPr>
            <a:noAutofit/>
          </a:bodyPr>
          <a:lstStyle/>
          <a:p>
            <a:r>
              <a:rPr lang="en-US" sz="2000" b="0" dirty="0"/>
              <a:t>Step :1</a:t>
            </a:r>
          </a:p>
          <a:p>
            <a:r>
              <a:rPr lang="en-US" sz="2000" b="0" dirty="0"/>
              <a:t>Create New Java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1"/>
            <a:ext cx="7772400" cy="416236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65366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:2</a:t>
            </a:r>
          </a:p>
          <a:p>
            <a:r>
              <a:rPr lang="en-US" sz="2000" b="0" dirty="0"/>
              <a:t>Give Proper JAVA Project Name And Click On Finish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05050"/>
            <a:ext cx="7620000" cy="407072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9676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:3</a:t>
            </a:r>
          </a:p>
          <a:p>
            <a:r>
              <a:rPr lang="en-US" sz="2000" b="0" dirty="0"/>
              <a:t>You Can See Project Structure Only With JRE Files.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0"/>
            <a:ext cx="7315200" cy="389072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47219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9800"/>
            <a:ext cx="7906012" cy="425798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:4</a:t>
            </a:r>
          </a:p>
          <a:p>
            <a:r>
              <a:rPr lang="en-US" sz="2000" b="0" dirty="0"/>
              <a:t>Now Add Hibernate JAR Files From JAVA BUILD PATH</a:t>
            </a:r>
          </a:p>
        </p:txBody>
      </p:sp>
    </p:spTree>
    <p:extLst>
      <p:ext uri="{BB962C8B-B14F-4D97-AF65-F5344CB8AC3E}">
        <p14:creationId xmlns:p14="http://schemas.microsoft.com/office/powerpoint/2010/main" val="180434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 this Module, we will understand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CD064-46BE-426D-9B11-67B92749E76A}"/>
              </a:ext>
            </a:extLst>
          </p:cNvPr>
          <p:cNvSpPr/>
          <p:nvPr/>
        </p:nvSpPr>
        <p:spPr>
          <a:xfrm>
            <a:off x="906780" y="1600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Overview of Hibernate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Architecture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Environment Setup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Configuration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Sessions</a:t>
            </a:r>
          </a:p>
        </p:txBody>
      </p:sp>
    </p:spTree>
    <p:extLst>
      <p:ext uri="{BB962C8B-B14F-4D97-AF65-F5344CB8AC3E}">
        <p14:creationId xmlns:p14="http://schemas.microsoft.com/office/powerpoint/2010/main" val="222420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924800" cy="424834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:5</a:t>
            </a:r>
          </a:p>
          <a:p>
            <a:r>
              <a:rPr lang="en-US" sz="2000" b="0" dirty="0"/>
              <a:t>Click On Library and Click On User Library</a:t>
            </a:r>
          </a:p>
        </p:txBody>
      </p:sp>
    </p:spTree>
    <p:extLst>
      <p:ext uri="{BB962C8B-B14F-4D97-AF65-F5344CB8AC3E}">
        <p14:creationId xmlns:p14="http://schemas.microsoft.com/office/powerpoint/2010/main" val="26416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:6</a:t>
            </a:r>
          </a:p>
          <a:p>
            <a:r>
              <a:rPr lang="en-US" sz="2000" b="0" dirty="0"/>
              <a:t>Click On User Library And Click On New Button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8077200" cy="433963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4128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:7</a:t>
            </a:r>
          </a:p>
          <a:p>
            <a:r>
              <a:rPr lang="en-US" sz="2000" b="0" dirty="0"/>
              <a:t>Give Proper Name Of User Library and Click On 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52649"/>
            <a:ext cx="7162800" cy="38780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8469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:8</a:t>
            </a:r>
          </a:p>
          <a:p>
            <a:r>
              <a:rPr lang="en-US" sz="2000" b="0" dirty="0"/>
              <a:t>Select All JAR Files Of Repository From Repository Location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38400"/>
            <a:ext cx="7162800" cy="386748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7095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:9</a:t>
            </a:r>
          </a:p>
          <a:p>
            <a:r>
              <a:rPr lang="en-US" sz="2000" b="0" dirty="0"/>
              <a:t>Open All JAR Files and Apply in Your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71699"/>
            <a:ext cx="8305800" cy="444235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37429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Configuration 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:10</a:t>
            </a:r>
          </a:p>
          <a:p>
            <a:r>
              <a:rPr lang="en-US" sz="2000" b="0" dirty="0"/>
              <a:t>Now You Can See Updated Your Project Structure Added With Hibernate JAR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537617"/>
            <a:ext cx="7543800" cy="406204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0368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2000" b="0" dirty="0"/>
              <a:t>Step:1:</a:t>
            </a:r>
            <a:r>
              <a:rPr lang="en-US" sz="2000" dirty="0"/>
              <a:t>Include Database Driver In Project</a:t>
            </a:r>
            <a:endParaRPr lang="en-US" sz="2000" b="0" dirty="0"/>
          </a:p>
          <a:p>
            <a:pPr lvl="1"/>
            <a:r>
              <a:rPr lang="en-US" sz="2000" dirty="0"/>
              <a:t>Download MySQL Database and Installing MYSQL Database.</a:t>
            </a:r>
          </a:p>
          <a:p>
            <a:pPr lvl="1"/>
            <a:r>
              <a:rPr lang="en-US" sz="2000" dirty="0"/>
              <a:t>My SQL Provide Graphical User Interface For Database.</a:t>
            </a:r>
          </a:p>
          <a:p>
            <a:pPr lvl="1"/>
            <a:r>
              <a:rPr lang="en-US" sz="2000" dirty="0"/>
              <a:t>Two Ways To Install My SQL:</a:t>
            </a:r>
          </a:p>
          <a:p>
            <a:pPr lvl="2"/>
            <a:r>
              <a:rPr lang="en-US" sz="2000" dirty="0"/>
              <a:t>MySQL Database From Website</a:t>
            </a:r>
          </a:p>
          <a:p>
            <a:pPr lvl="2"/>
            <a:r>
              <a:rPr lang="en-US" sz="2000" dirty="0"/>
              <a:t>Use XAMP SERVER.</a:t>
            </a:r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000" b="0" dirty="0"/>
              <a:t>Step:2:  Easy Way To Use XAMPP For MYSQL </a:t>
            </a:r>
            <a:r>
              <a:rPr lang="en-US" sz="2000" b="0" dirty="0" err="1"/>
              <a:t>Databse</a:t>
            </a:r>
            <a:r>
              <a:rPr lang="en-US" sz="2000" b="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26323" y="914400"/>
            <a:ext cx="184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Duration:10 </a:t>
            </a:r>
            <a:r>
              <a:rPr lang="en-US" b="1" dirty="0" err="1">
                <a:solidFill>
                  <a:srgbClr val="C00000"/>
                </a:solidFill>
              </a:rPr>
              <a:t>Mins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6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MYSQL Duration: 15 min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Installing MYSQL Using WAMP</a:t>
            </a: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Step 1:Go To  </a:t>
            </a:r>
            <a:r>
              <a:rPr lang="en-US" sz="2000" b="0" dirty="0">
                <a:hlinkClick r:id="rId2"/>
              </a:rPr>
              <a:t>http://www.wampserver.com/en/</a:t>
            </a:r>
            <a:r>
              <a:rPr lang="en-US" sz="2000" b="0" dirty="0"/>
              <a:t>    site.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33599"/>
            <a:ext cx="8686800" cy="446113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3246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2</a:t>
            </a:r>
          </a:p>
          <a:p>
            <a:r>
              <a:rPr lang="en-US" sz="2000" b="0" dirty="0"/>
              <a:t>Click On WAMPSERVER.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362200"/>
            <a:ext cx="7696200" cy="395836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8708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3</a:t>
            </a:r>
          </a:p>
          <a:p>
            <a:r>
              <a:rPr lang="en-US" sz="2000" b="0" dirty="0"/>
              <a:t>	You Can See This Dialogue And Click On Download Directly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0"/>
            <a:ext cx="7543800" cy="384098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6550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Hibernate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IN" sz="1800" dirty="0"/>
              <a:t>Hibernate is an Object-Relational Mapping (ORM) option for JAVA. It is created by Gavin King in 2001. It is an open source persistent framework and a powerful, high performance Object-Relational Persistence and Query service for any Java Application.</a:t>
            </a:r>
          </a:p>
          <a:p>
            <a:r>
              <a:rPr lang="en-IN" sz="1800" dirty="0"/>
              <a:t>Hibernate itself maps Java classes to database tables and from </a:t>
            </a:r>
            <a:r>
              <a:rPr lang="en-IN" sz="1800"/>
              <a:t>Java to </a:t>
            </a:r>
            <a:r>
              <a:rPr lang="en-IN" sz="1800" dirty="0"/>
              <a:t>SQL data types .This relieves the developer from majority of common data persistence related programming tasks.</a:t>
            </a:r>
          </a:p>
          <a:p>
            <a:r>
              <a:rPr lang="en-IN" sz="1800" dirty="0"/>
              <a:t>Hibernate falls between traditional Java objects &amp; database server to handle all the tasks in persisting those objects based on the appropriate O/R mechanisms and patterns.</a:t>
            </a:r>
          </a:p>
          <a:p>
            <a:r>
              <a:rPr lang="en-US" sz="1800" dirty="0"/>
              <a:t>The ORM Framework simplifies to store data from object instance in memory to persistent data store and load them back into same object structure.</a:t>
            </a:r>
          </a:p>
          <a:p>
            <a:r>
              <a:rPr lang="en-US" sz="1800" dirty="0"/>
              <a:t>It is also JPA provider which implement mapping of JAVA objects to relational database.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22420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4</a:t>
            </a:r>
          </a:p>
          <a:p>
            <a:r>
              <a:rPr lang="en-US" sz="2000" b="0" dirty="0"/>
              <a:t>	Download Latest Version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75717"/>
            <a:ext cx="7467600" cy="386783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32684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6</a:t>
            </a:r>
          </a:p>
          <a:p>
            <a:pPr marL="0" indent="0">
              <a:buNone/>
            </a:pPr>
            <a:r>
              <a:rPr lang="en-US" sz="2000" b="0" dirty="0"/>
              <a:t>	Download Start In Few Seconds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75717"/>
            <a:ext cx="7391400" cy="376358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9930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7</a:t>
            </a:r>
          </a:p>
          <a:p>
            <a:pPr marL="0" indent="0">
              <a:buNone/>
            </a:pPr>
            <a:r>
              <a:rPr lang="en-US" sz="2000" b="0" dirty="0"/>
              <a:t>	Save Downloaded File In Particular Location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599"/>
            <a:ext cx="7620000" cy="390211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87926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8</a:t>
            </a:r>
          </a:p>
          <a:p>
            <a:pPr marL="0" indent="0">
              <a:buNone/>
            </a:pPr>
            <a:r>
              <a:rPr lang="en-US" sz="2000" b="0" dirty="0"/>
              <a:t>	You Can See Downloaded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56667"/>
            <a:ext cx="7162800" cy="367847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136605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9</a:t>
            </a:r>
          </a:p>
          <a:p>
            <a:pPr marL="0" indent="0">
              <a:buNone/>
            </a:pPr>
            <a:r>
              <a:rPr lang="en-US" sz="2000" b="0" dirty="0"/>
              <a:t>	Open Location In Your System Where </a:t>
            </a:r>
            <a:r>
              <a:rPr lang="en-US" sz="2000" b="0" dirty="0" err="1"/>
              <a:t>Wamp</a:t>
            </a:r>
            <a:r>
              <a:rPr lang="en-US" sz="2000" b="0" dirty="0"/>
              <a:t> Download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599"/>
            <a:ext cx="7543800" cy="403994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5528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10</a:t>
            </a:r>
          </a:p>
          <a:p>
            <a:r>
              <a:rPr lang="en-US" sz="2000" b="0" dirty="0"/>
              <a:t>	Double Click On Software. It Show Following Dialogue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362200"/>
            <a:ext cx="7391400" cy="395290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902504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11</a:t>
            </a:r>
          </a:p>
          <a:p>
            <a:r>
              <a:rPr lang="en-US" sz="2000" b="0" dirty="0"/>
              <a:t>	Click On OK Button And Start Installing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37617"/>
            <a:ext cx="7162800" cy="383815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23089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12</a:t>
            </a:r>
          </a:p>
          <a:p>
            <a:r>
              <a:rPr lang="en-US" sz="2000" b="0" dirty="0"/>
              <a:t>	Accept License Agreement And Click On Next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62200"/>
            <a:ext cx="6400800" cy="347322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86086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13</a:t>
            </a:r>
          </a:p>
          <a:p>
            <a:r>
              <a:rPr lang="en-US" sz="2000" b="0" dirty="0"/>
              <a:t>	Installation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62200"/>
            <a:ext cx="7696200" cy="415594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9485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158080"/>
            <a:ext cx="8229600" cy="975519"/>
          </a:xfrm>
        </p:spPr>
        <p:txBody>
          <a:bodyPr>
            <a:noAutofit/>
          </a:bodyPr>
          <a:lstStyle/>
          <a:p>
            <a:r>
              <a:rPr lang="en-US" sz="2000" b="0" dirty="0"/>
              <a:t>Step : 14</a:t>
            </a:r>
          </a:p>
          <a:p>
            <a:pPr marL="0" indent="0">
              <a:buNone/>
            </a:pPr>
            <a:r>
              <a:rPr lang="en-US" sz="2000" b="0" dirty="0"/>
              <a:t>	Click On Finish Button When Installation Complete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17269" r="27083" b="19408"/>
          <a:stretch/>
        </p:blipFill>
        <p:spPr>
          <a:xfrm>
            <a:off x="2819400" y="2362200"/>
            <a:ext cx="3276600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2439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Hibernate Cont..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N" sz="2900" dirty="0"/>
              <a:t>Benefits of using Hibernate:</a:t>
            </a:r>
          </a:p>
          <a:p>
            <a:pPr marL="0" indent="0">
              <a:buNone/>
            </a:pPr>
            <a:endParaRPr lang="en-IN" sz="2900" b="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Hibernate takes care of mapping Java classes to database tables using XML files This is possible without writing any line of code.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It does not require an application server to operate.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Developers are provided with simple APIs for storing and retrieving Java objects directly to and from the database.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In case of database change, then only the XML file properties needs to be updated.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It provides a way to work around familiar Java Objects.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Manipulates Complex associations of objects of your database.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Minimizes database access with smart fetching strategies.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Provides simple querying of data.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Supported Databases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900" b="0" dirty="0"/>
              <a:t>Hibernate supports almost all the major RDBMS. Following is a list of few of the database engines supported by Hibernate −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HSQL Database Engine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DB2/NT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MySQL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PostgreSQL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 err="1"/>
              <a:t>FrontBase</a:t>
            </a:r>
            <a:endParaRPr lang="en-IN" sz="2700" b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Oracle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Microsoft SQL Server Database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Sybase SQL Server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Informix Dynamic Server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Supported Technologies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Hibernate supports a variety of other technologies, including −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 err="1"/>
              <a:t>XDoclet</a:t>
            </a:r>
            <a:r>
              <a:rPr lang="en-IN" sz="2700" b="0" dirty="0"/>
              <a:t> Spring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J2EE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Eclipse plug-ins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700" b="0" dirty="0"/>
              <a:t>Maven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b="0" dirty="0"/>
          </a:p>
          <a:p>
            <a:pPr marL="0" indent="0">
              <a:buNone/>
            </a:pPr>
            <a:br>
              <a:rPr lang="en-IN" sz="1800" dirty="0"/>
            </a:b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679979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12192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15 Add </a:t>
            </a:r>
            <a:r>
              <a:rPr lang="en-US" sz="2000" b="0" dirty="0" err="1"/>
              <a:t>MySQLConnector</a:t>
            </a:r>
            <a:r>
              <a:rPr lang="en-US" sz="2000" b="0" dirty="0"/>
              <a:t> JAR File</a:t>
            </a:r>
          </a:p>
          <a:p>
            <a:r>
              <a:rPr lang="en-US" sz="2000" b="0" dirty="0"/>
              <a:t>	After Installation Of WAMMP And MySQL Download </a:t>
            </a:r>
            <a:r>
              <a:rPr lang="en-US" sz="2000" b="0" dirty="0" err="1"/>
              <a:t>MySQLConnector</a:t>
            </a:r>
            <a:r>
              <a:rPr lang="en-US" sz="2000" b="0" dirty="0"/>
              <a:t> Jar File.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06" y="2438400"/>
            <a:ext cx="8031587" cy="415406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32759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12192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000" b="0" dirty="0"/>
              <a:t>Step : 16</a:t>
            </a:r>
          </a:p>
          <a:p>
            <a:r>
              <a:rPr lang="en-US" sz="2000" b="0" dirty="0"/>
              <a:t>	Right Click On Project and MY SQL CONNECTOR Jar File From Build 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00" y="2514600"/>
            <a:ext cx="7643000" cy="406506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4573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229600" cy="990600"/>
          </a:xfrm>
        </p:spPr>
        <p:txBody>
          <a:bodyPr>
            <a:noAutofit/>
          </a:bodyPr>
          <a:lstStyle/>
          <a:p>
            <a:r>
              <a:rPr lang="en-US" sz="2000" b="0" dirty="0"/>
              <a:t>Step : 17</a:t>
            </a:r>
          </a:p>
          <a:p>
            <a:pPr marL="0" indent="0">
              <a:buNone/>
            </a:pPr>
            <a:r>
              <a:rPr lang="en-US" sz="2000" b="0" dirty="0"/>
              <a:t>	Jar File Is Added in Project Referenced Library Folder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80" y="2209800"/>
            <a:ext cx="7496020" cy="401435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768902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54497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Session is the main runtime interface between a Java application and Hibernate and the central API class abstracting the notion of a persistence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lifecycle of a Session is bounded by the beginning and end of a logical transaction.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454826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main function of the Session is to furnish create, read and delete operations for instances of mapped entity classes. Instances may exist in one of three state</a:t>
            </a:r>
          </a:p>
          <a:p>
            <a:endParaRPr lang="en-US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u="sng" dirty="0"/>
              <a:t>transient: never persistent, not associated with any Session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3668896"/>
            <a:ext cx="8534400" cy="2667000"/>
          </a:xfrm>
        </p:spPr>
        <p:txBody>
          <a:bodyPr>
            <a:noAutofit/>
          </a:bodyPr>
          <a:lstStyle/>
          <a:p>
            <a:r>
              <a:rPr lang="en-US" sz="1800" b="0" dirty="0"/>
              <a:t>An object which is not defined with session is called Transient Object State.</a:t>
            </a:r>
          </a:p>
          <a:p>
            <a:r>
              <a:rPr lang="en-US" sz="1800" b="0" dirty="0"/>
              <a:t>No Any Row defined in database is Transient Object State	</a:t>
            </a:r>
          </a:p>
          <a:p>
            <a:r>
              <a:rPr lang="en-US" sz="1800" b="0" dirty="0"/>
              <a:t>It is Garbage Collector No Other Object Refer To It.</a:t>
            </a:r>
          </a:p>
          <a:p>
            <a:r>
              <a:rPr lang="en-US" sz="1800" b="0" dirty="0"/>
              <a:t>It is created with new() Operator.</a:t>
            </a:r>
          </a:p>
          <a:p>
            <a:r>
              <a:rPr lang="en-US" sz="1800" b="0" dirty="0"/>
              <a:t>When Object defined in Transient Object State there is no defined any identifier.</a:t>
            </a:r>
          </a:p>
          <a:p>
            <a:pPr marL="0" indent="0">
              <a:buNone/>
            </a:pPr>
            <a:r>
              <a:rPr lang="en-US" sz="1800" b="0" dirty="0"/>
              <a:t>	Example:</a:t>
            </a:r>
          </a:p>
          <a:p>
            <a:pPr marL="0" indent="0">
              <a:buNone/>
            </a:pPr>
            <a:r>
              <a:rPr lang="en-US" sz="1800" b="0" dirty="0"/>
              <a:t>		Employee </a:t>
            </a:r>
            <a:r>
              <a:rPr lang="en-US" sz="1800" b="0" dirty="0" err="1"/>
              <a:t>emp</a:t>
            </a:r>
            <a:r>
              <a:rPr lang="en-US" sz="1800" b="0" dirty="0"/>
              <a:t> = new Employee();</a:t>
            </a:r>
          </a:p>
          <a:p>
            <a:pPr marL="0" indent="0">
              <a:buNone/>
            </a:pPr>
            <a:r>
              <a:rPr lang="en-US" sz="1800" b="0" dirty="0"/>
              <a:t>		</a:t>
            </a:r>
            <a:r>
              <a:rPr lang="en-US" sz="1800" b="0" dirty="0" err="1"/>
              <a:t>emp.setName</a:t>
            </a:r>
            <a:r>
              <a:rPr lang="en-US" sz="1800" b="0" dirty="0"/>
              <a:t>("Ravi Raj");</a:t>
            </a:r>
          </a:p>
          <a:p>
            <a:pPr marL="0" indent="0">
              <a:buNone/>
            </a:pPr>
            <a:r>
              <a:rPr lang="en-US" sz="1800" b="0" dirty="0"/>
              <a:t>		// here </a:t>
            </a:r>
            <a:r>
              <a:rPr lang="en-US" sz="1800" b="0" dirty="0" err="1"/>
              <a:t>emp</a:t>
            </a:r>
            <a:r>
              <a:rPr lang="en-US" sz="1800" b="0" dirty="0"/>
              <a:t> object is in a transient state</a:t>
            </a:r>
          </a:p>
        </p:txBody>
      </p:sp>
    </p:spTree>
    <p:extLst>
      <p:ext uri="{BB962C8B-B14F-4D97-AF65-F5344CB8AC3E}">
        <p14:creationId xmlns:p14="http://schemas.microsoft.com/office/powerpoint/2010/main" val="14527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944" y="16764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Persistent Object State:</a:t>
            </a:r>
          </a:p>
        </p:txBody>
      </p:sp>
      <p:sp>
        <p:nvSpPr>
          <p:cNvPr id="4" name="Rectangle 3"/>
          <p:cNvSpPr/>
          <p:nvPr/>
        </p:nvSpPr>
        <p:spPr>
          <a:xfrm>
            <a:off x="351644" y="2133600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When` Object is defined with Session called  Persistent Object State.</a:t>
            </a:r>
          </a:p>
          <a:p>
            <a:r>
              <a:rPr lang="en-US" dirty="0"/>
              <a:t>It represent all row of database with their identifier.</a:t>
            </a:r>
          </a:p>
          <a:p>
            <a:r>
              <a:rPr lang="en-US" dirty="0"/>
              <a:t>	Long id = (Long) </a:t>
            </a:r>
            <a:r>
              <a:rPr lang="en-US" dirty="0" err="1"/>
              <a:t>session.save</a:t>
            </a:r>
            <a:r>
              <a:rPr lang="en-US" dirty="0"/>
              <a:t>(</a:t>
            </a:r>
            <a:r>
              <a:rPr lang="en-US" dirty="0" err="1"/>
              <a:t>emp</a:t>
            </a:r>
            <a:r>
              <a:rPr lang="en-US" dirty="0"/>
              <a:t>);</a:t>
            </a:r>
          </a:p>
          <a:p>
            <a:r>
              <a:rPr lang="en-US" dirty="0"/>
              <a:t>	// </a:t>
            </a:r>
            <a:r>
              <a:rPr lang="en-US" dirty="0" err="1"/>
              <a:t>emp</a:t>
            </a:r>
            <a:r>
              <a:rPr lang="en-US" dirty="0"/>
              <a:t> object is now in a persistent state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8500" y="3581400"/>
            <a:ext cx="5424487" cy="28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0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4478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Detached Object State: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2057400"/>
            <a:ext cx="8763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Object just removed from Session called Detached Object State.</a:t>
            </a:r>
          </a:p>
          <a:p>
            <a:r>
              <a:rPr lang="en-US" dirty="0"/>
              <a:t>When object define with this state it has also defined identifier but not perform any operation.</a:t>
            </a:r>
          </a:p>
          <a:p>
            <a:r>
              <a:rPr lang="en-US" dirty="0"/>
              <a:t>If any changes are made in this state it will not saved.</a:t>
            </a:r>
          </a:p>
          <a:p>
            <a:r>
              <a:rPr lang="en-US" dirty="0"/>
              <a:t>	Example:</a:t>
            </a:r>
          </a:p>
          <a:p>
            <a:r>
              <a:rPr lang="en-US" dirty="0"/>
              <a:t>		</a:t>
            </a:r>
            <a:r>
              <a:rPr lang="en-US" dirty="0" err="1"/>
              <a:t>session.close</a:t>
            </a:r>
            <a:r>
              <a:rPr lang="en-US" dirty="0"/>
              <a:t>();</a:t>
            </a:r>
          </a:p>
          <a:p>
            <a:r>
              <a:rPr lang="en-US" dirty="0"/>
              <a:t>		//object in detached state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14600" y="4544437"/>
            <a:ext cx="5038725" cy="23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83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857C9A-1E1F-430C-A08C-1E138E890C1D}"/>
              </a:ext>
            </a:extLst>
          </p:cNvPr>
          <p:cNvSpPr/>
          <p:nvPr/>
        </p:nvSpPr>
        <p:spPr>
          <a:xfrm flipH="1">
            <a:off x="6400800" y="2160190"/>
            <a:ext cx="1706881" cy="5564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Removed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306696-AA95-4412-9F57-0860DA354B7A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5854025" y="3346109"/>
            <a:ext cx="10649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72996E-F48D-4894-BEE8-B0D6DBD885DC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5745480" y="1321991"/>
            <a:ext cx="1341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1ED54-BF5D-432F-B398-B503DDA358AD}"/>
              </a:ext>
            </a:extLst>
          </p:cNvPr>
          <p:cNvCxnSpPr>
            <a:stCxn id="6" idx="1"/>
          </p:cNvCxnSpPr>
          <p:nvPr/>
        </p:nvCxnSpPr>
        <p:spPr>
          <a:xfrm flipV="1">
            <a:off x="5897880" y="5370228"/>
            <a:ext cx="141732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D29CECF-F64B-48FB-A2E4-234B8C17B0EF}"/>
              </a:ext>
            </a:extLst>
          </p:cNvPr>
          <p:cNvSpPr/>
          <p:nvPr/>
        </p:nvSpPr>
        <p:spPr>
          <a:xfrm>
            <a:off x="7086600" y="3886200"/>
            <a:ext cx="457197" cy="4571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9C855E-F906-48AB-8106-D272E19ABE64}"/>
              </a:ext>
            </a:extLst>
          </p:cNvPr>
          <p:cNvCxnSpPr>
            <a:stCxn id="30" idx="4"/>
          </p:cNvCxnSpPr>
          <p:nvPr/>
        </p:nvCxnSpPr>
        <p:spPr>
          <a:xfrm flipH="1">
            <a:off x="1283759" y="1555409"/>
            <a:ext cx="1" cy="1956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6ACCF4-0DF0-404F-8C0B-480F06FE61E7}"/>
              </a:ext>
            </a:extLst>
          </p:cNvPr>
          <p:cNvGrpSpPr/>
          <p:nvPr/>
        </p:nvGrpSpPr>
        <p:grpSpPr>
          <a:xfrm>
            <a:off x="1027970" y="952658"/>
            <a:ext cx="8180622" cy="4793630"/>
            <a:chOff x="1027970" y="952658"/>
            <a:chExt cx="8180622" cy="479363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7F2835-7F87-4C72-B16C-E1EB5AE1A9FF}"/>
                </a:ext>
              </a:extLst>
            </p:cNvPr>
            <p:cNvCxnSpPr>
              <a:stCxn id="3" idx="2"/>
            </p:cNvCxnSpPr>
            <p:nvPr/>
          </p:nvCxnSpPr>
          <p:spPr>
            <a:xfrm>
              <a:off x="4892039" y="1600200"/>
              <a:ext cx="0" cy="146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62C53B-6A6D-426E-B0AE-E251660F32AC}"/>
                </a:ext>
              </a:extLst>
            </p:cNvPr>
            <p:cNvSpPr txBox="1"/>
            <p:nvPr/>
          </p:nvSpPr>
          <p:spPr>
            <a:xfrm>
              <a:off x="3847316" y="4077720"/>
              <a:ext cx="8034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evict()</a:t>
              </a:r>
            </a:p>
            <a:p>
              <a:r>
                <a:rPr lang="en-IN" dirty="0"/>
                <a:t>clear()</a:t>
              </a:r>
            </a:p>
            <a:p>
              <a:r>
                <a:rPr lang="en-IN" dirty="0"/>
                <a:t>close()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147F0E6-EDA2-482B-9A06-EB017D16A1CB}"/>
                </a:ext>
              </a:extLst>
            </p:cNvPr>
            <p:cNvSpPr/>
            <p:nvPr/>
          </p:nvSpPr>
          <p:spPr>
            <a:xfrm flipH="1">
              <a:off x="4038599" y="1043781"/>
              <a:ext cx="1706881" cy="556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Transient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3E9DF70-C56B-4D30-A2D6-5A64A3C0E576}"/>
                </a:ext>
              </a:extLst>
            </p:cNvPr>
            <p:cNvSpPr/>
            <p:nvPr/>
          </p:nvSpPr>
          <p:spPr>
            <a:xfrm flipH="1">
              <a:off x="4147144" y="3067900"/>
              <a:ext cx="1706881" cy="556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Persistent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E8AEA-229C-41E7-A936-C71D1CF28B36}"/>
                </a:ext>
              </a:extLst>
            </p:cNvPr>
            <p:cNvSpPr/>
            <p:nvPr/>
          </p:nvSpPr>
          <p:spPr>
            <a:xfrm flipH="1">
              <a:off x="4190999" y="5092019"/>
              <a:ext cx="1706881" cy="556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Detached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2A3FB43-43A1-4E89-A563-CA8A8A379CD9}"/>
                </a:ext>
              </a:extLst>
            </p:cNvPr>
            <p:cNvCxnSpPr/>
            <p:nvPr/>
          </p:nvCxnSpPr>
          <p:spPr>
            <a:xfrm>
              <a:off x="4724400" y="3624319"/>
              <a:ext cx="0" cy="146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ADDFBC0-C954-4F5C-9BE8-79CEBCBBDCC6}"/>
                </a:ext>
              </a:extLst>
            </p:cNvPr>
            <p:cNvCxnSpPr/>
            <p:nvPr/>
          </p:nvCxnSpPr>
          <p:spPr>
            <a:xfrm flipV="1">
              <a:off x="5410200" y="3624319"/>
              <a:ext cx="0" cy="1467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60A4014-3B3B-40CD-BCB8-C6EA80970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200" y="2716609"/>
              <a:ext cx="0" cy="629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3C8054-56D5-4CB4-970E-608108FC160C}"/>
                </a:ext>
              </a:extLst>
            </p:cNvPr>
            <p:cNvCxnSpPr/>
            <p:nvPr/>
          </p:nvCxnSpPr>
          <p:spPr>
            <a:xfrm>
              <a:off x="7086600" y="1321990"/>
              <a:ext cx="0" cy="838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6643442-BDFE-406F-9982-621BED320773}"/>
                </a:ext>
              </a:extLst>
            </p:cNvPr>
            <p:cNvCxnSpPr/>
            <p:nvPr/>
          </p:nvCxnSpPr>
          <p:spPr>
            <a:xfrm flipV="1">
              <a:off x="7315200" y="4358169"/>
              <a:ext cx="0" cy="1012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5315AA2-FED3-4737-8E12-694C8A4D8F7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7315198" y="2716608"/>
              <a:ext cx="1" cy="1169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066727-7A2F-42CF-84D7-77EE5DF27DC9}"/>
                </a:ext>
              </a:extLst>
            </p:cNvPr>
            <p:cNvSpPr/>
            <p:nvPr/>
          </p:nvSpPr>
          <p:spPr>
            <a:xfrm>
              <a:off x="1027970" y="1088571"/>
              <a:ext cx="511579" cy="4668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4FF6B1-B57F-4B2E-A010-AD6B55767511}"/>
                </a:ext>
              </a:extLst>
            </p:cNvPr>
            <p:cNvCxnSpPr>
              <a:stCxn id="30" idx="6"/>
            </p:cNvCxnSpPr>
            <p:nvPr/>
          </p:nvCxnSpPr>
          <p:spPr>
            <a:xfrm>
              <a:off x="1539549" y="1321990"/>
              <a:ext cx="2514600" cy="4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7A6BCB-B12A-4C92-A729-A71B725CBA90}"/>
                </a:ext>
              </a:extLst>
            </p:cNvPr>
            <p:cNvCxnSpPr/>
            <p:nvPr/>
          </p:nvCxnSpPr>
          <p:spPr>
            <a:xfrm>
              <a:off x="1283759" y="3505200"/>
              <a:ext cx="2815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12CA8E-8AEA-4168-B663-7C9553D84388}"/>
                </a:ext>
              </a:extLst>
            </p:cNvPr>
            <p:cNvSpPr txBox="1"/>
            <p:nvPr/>
          </p:nvSpPr>
          <p:spPr>
            <a:xfrm>
              <a:off x="5745479" y="998923"/>
              <a:ext cx="193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Garbage collection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1F4F80-5ADB-4F61-B10E-0CCBF3CC6469}"/>
                </a:ext>
              </a:extLst>
            </p:cNvPr>
            <p:cNvSpPr txBox="1"/>
            <p:nvPr/>
          </p:nvSpPr>
          <p:spPr>
            <a:xfrm>
              <a:off x="1624096" y="952658"/>
              <a:ext cx="2017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New object created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7B5708-B09B-4BB1-982B-5190B5B21E9B}"/>
                </a:ext>
              </a:extLst>
            </p:cNvPr>
            <p:cNvSpPr txBox="1"/>
            <p:nvPr/>
          </p:nvSpPr>
          <p:spPr>
            <a:xfrm>
              <a:off x="7269279" y="3159821"/>
              <a:ext cx="193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Garbage collection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32860F-88AF-41FB-A8E2-434B15860C59}"/>
                </a:ext>
              </a:extLst>
            </p:cNvPr>
            <p:cNvSpPr txBox="1"/>
            <p:nvPr/>
          </p:nvSpPr>
          <p:spPr>
            <a:xfrm>
              <a:off x="5329966" y="4067531"/>
              <a:ext cx="166154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update()</a:t>
              </a:r>
            </a:p>
            <a:p>
              <a:r>
                <a:rPr lang="en-IN" dirty="0"/>
                <a:t>merge()</a:t>
              </a:r>
            </a:p>
            <a:p>
              <a:r>
                <a:rPr lang="en-IN" dirty="0" err="1"/>
                <a:t>saveOrUpdate</a:t>
              </a:r>
              <a:r>
                <a:rPr lang="en-IN" dirty="0"/>
                <a:t>()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D4ECBD-1D14-4504-9034-78E5DD66C606}"/>
                </a:ext>
              </a:extLst>
            </p:cNvPr>
            <p:cNvSpPr txBox="1"/>
            <p:nvPr/>
          </p:nvSpPr>
          <p:spPr>
            <a:xfrm>
              <a:off x="4853574" y="1829820"/>
              <a:ext cx="1661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save()</a:t>
              </a:r>
            </a:p>
            <a:p>
              <a:r>
                <a:rPr lang="en-IN" dirty="0" err="1"/>
                <a:t>saveOrUpdate</a:t>
              </a:r>
              <a:r>
                <a:rPr lang="en-IN" dirty="0"/>
                <a:t>()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B4EB06-B471-4BF9-A8A3-A8B91F28B830}"/>
                </a:ext>
              </a:extLst>
            </p:cNvPr>
            <p:cNvSpPr/>
            <p:nvPr/>
          </p:nvSpPr>
          <p:spPr>
            <a:xfrm>
              <a:off x="5854025" y="3310471"/>
              <a:ext cx="9199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/>
                <a:t>delete()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7AC156-18FA-44B3-BC2C-05664672BC6F}"/>
                </a:ext>
              </a:extLst>
            </p:cNvPr>
            <p:cNvSpPr txBox="1"/>
            <p:nvPr/>
          </p:nvSpPr>
          <p:spPr>
            <a:xfrm>
              <a:off x="5897880" y="5376956"/>
              <a:ext cx="193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Garbage collection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336F2E-AD71-47C9-985C-DB35EBB4F482}"/>
                </a:ext>
              </a:extLst>
            </p:cNvPr>
            <p:cNvSpPr txBox="1"/>
            <p:nvPr/>
          </p:nvSpPr>
          <p:spPr>
            <a:xfrm>
              <a:off x="1300029" y="1515069"/>
              <a:ext cx="10318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get()</a:t>
              </a:r>
            </a:p>
            <a:p>
              <a:r>
                <a:rPr lang="en-IN" dirty="0"/>
                <a:t>load()</a:t>
              </a:r>
            </a:p>
            <a:p>
              <a:r>
                <a:rPr lang="en-IN" dirty="0"/>
                <a:t>iterate()</a:t>
              </a:r>
            </a:p>
            <a:p>
              <a:r>
                <a:rPr lang="en-IN" dirty="0"/>
                <a:t>find() etc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011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Session Duration 20 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7D4BF-9656-4D80-B657-E016733F0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20356" r="83775" b="14428"/>
          <a:stretch/>
        </p:blipFill>
        <p:spPr>
          <a:xfrm>
            <a:off x="533400" y="2462896"/>
            <a:ext cx="1905000" cy="3537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7BB09-43C1-4765-84C2-2C545DDA7FD4}"/>
              </a:ext>
            </a:extLst>
          </p:cNvPr>
          <p:cNvSpPr txBox="1"/>
          <p:nvPr/>
        </p:nvSpPr>
        <p:spPr>
          <a:xfrm>
            <a:off x="762000" y="857954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 understand how session is managed in Hibernate we will see the example.</a:t>
            </a:r>
          </a:p>
          <a:p>
            <a:r>
              <a:rPr lang="en-IN" dirty="0"/>
              <a:t>Create a Maven Project and add the below dependencies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3B35D-0A22-423F-BBA3-05D63459C694}"/>
              </a:ext>
            </a:extLst>
          </p:cNvPr>
          <p:cNvSpPr/>
          <p:nvPr/>
        </p:nvSpPr>
        <p:spPr>
          <a:xfrm>
            <a:off x="3657600" y="1636752"/>
            <a:ext cx="5105400" cy="500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b="1" dirty="0">
                <a:latin typeface="Calibri" panose="020F0502020204030204" pitchFamily="34" charset="0"/>
                <a:cs typeface="Calibri" panose="020F0502020204030204" pitchFamily="34" charset="0"/>
              </a:rPr>
              <a:t>Pom.xml</a:t>
            </a:r>
          </a:p>
          <a:p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en-IN" sz="800" dirty="0" err="1">
                <a:solidFill>
                  <a:srgbClr val="7F00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xmlns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8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"http://maven.apache.org/POM/4.0.0" </a:t>
            </a:r>
            <a:r>
              <a:rPr lang="en-IN" sz="800" i="1" dirty="0" err="1">
                <a:solidFill>
                  <a:srgbClr val="7F00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xmlns:xsi</a:t>
            </a:r>
            <a:r>
              <a:rPr lang="en-IN" sz="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8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"http://www.w3.org/2001/XMLSchema-instance" </a:t>
            </a:r>
            <a:r>
              <a:rPr lang="en-IN" sz="800" i="1" dirty="0" err="1">
                <a:solidFill>
                  <a:srgbClr val="7F00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xsi:schemaLocation</a:t>
            </a:r>
            <a:r>
              <a:rPr lang="en-IN" sz="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IN" sz="800" i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"http://maven.apache.org/POM/4.0.0 http://maven.apache.org/xsd/maven-4.0.0.xsd"</a:t>
            </a:r>
            <a:r>
              <a:rPr lang="en-IN" sz="800" i="1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4.0.0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hibernate-session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test-</a:t>
            </a:r>
            <a:r>
              <a:rPr lang="en-IN" sz="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hibernatesession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0.0.1-SNAPSHOT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hibernate.version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4.3.6.Final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hibernate.version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mysql.connector.version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5.1.31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mysql.connector.version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sz="800" dirty="0">
                <a:solidFill>
                  <a:srgbClr val="3F5F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&lt;!-- </a:t>
            </a:r>
            <a:r>
              <a:rPr lang="en-IN" sz="800" u="sng" dirty="0">
                <a:solidFill>
                  <a:srgbClr val="3F5F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 --&gt;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org.hibernate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hibernate-core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${</a:t>
            </a:r>
            <a:r>
              <a:rPr lang="en-IN" sz="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hibernate.version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IN" sz="800" dirty="0">
                <a:solidFill>
                  <a:srgbClr val="3F5F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&lt;!-- MySQL --&gt;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mysql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-connector-java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${</a:t>
            </a:r>
            <a:r>
              <a:rPr lang="en-IN" sz="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mysql.connector.version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pluginManagement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plugins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org.apache.maven.plugins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maven-compiler-plugin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artifactId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3.2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1.6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1.6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plugins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 err="1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pluginManagement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IN" sz="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IN" sz="800" dirty="0">
                <a:solidFill>
                  <a:srgbClr val="3F7F7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en-IN" sz="8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en-IN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F6E7D2-7113-414A-A307-404F7B6AE754}"/>
              </a:ext>
            </a:extLst>
          </p:cNvPr>
          <p:cNvSpPr/>
          <p:nvPr/>
        </p:nvSpPr>
        <p:spPr>
          <a:xfrm>
            <a:off x="3810000" y="2286000"/>
            <a:ext cx="2057400" cy="2819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613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Session Duration 20 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7BB09-43C1-4765-84C2-2C545DDA7FD4}"/>
              </a:ext>
            </a:extLst>
          </p:cNvPr>
          <p:cNvSpPr txBox="1"/>
          <p:nvPr/>
        </p:nvSpPr>
        <p:spPr>
          <a:xfrm>
            <a:off x="762000" y="85795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Open </a:t>
            </a:r>
            <a:r>
              <a:rPr lang="en-IN" dirty="0" err="1"/>
              <a:t>Mysql</a:t>
            </a:r>
            <a:r>
              <a:rPr lang="en-IN" dirty="0"/>
              <a:t> and create table in database and insert some values into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11BB6-83BE-4703-B2B8-544AAC721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15323" r="16667" b="18874"/>
          <a:stretch/>
        </p:blipFill>
        <p:spPr>
          <a:xfrm>
            <a:off x="3962400" y="1676400"/>
            <a:ext cx="4800600" cy="2807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D8E40-3E8B-47EB-9BF4-B1A34D2A1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3" t="12945" r="18334" b="45553"/>
          <a:stretch/>
        </p:blipFill>
        <p:spPr>
          <a:xfrm>
            <a:off x="190500" y="1752600"/>
            <a:ext cx="3543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81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66750" y="990600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76200"/>
            <a:ext cx="69342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Demo: Session Cont..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90756-39B1-45D3-82BD-B51497258A52}"/>
              </a:ext>
            </a:extLst>
          </p:cNvPr>
          <p:cNvSpPr/>
          <p:nvPr/>
        </p:nvSpPr>
        <p:spPr>
          <a:xfrm>
            <a:off x="4976813" y="1432719"/>
            <a:ext cx="3981450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0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sz="1050" b="1" dirty="0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1050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setFirstName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</a:t>
            </a:r>
            <a:r>
              <a:rPr lang="en-IN" sz="1050" b="1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first_name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r>
              <a:rPr lang="en-IN" sz="1050" b="1" dirty="0" err="1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sz="1050" b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1050" b="1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first_name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String 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getFirstName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setLastName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</a:t>
            </a:r>
            <a:r>
              <a:rPr lang="en-IN" sz="1050" b="1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last_name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r>
              <a:rPr lang="en-IN" sz="1050" b="1" dirty="0" err="1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sz="1050" b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1050" b="1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last_name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I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String 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getLastName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setSalary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salary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r>
              <a:rPr lang="en-IN" sz="1050" b="1" dirty="0" err="1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sz="1050" b="1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salary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1050" b="1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salary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I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getSalary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{</a:t>
            </a:r>
          </a:p>
          <a:p>
            <a:r>
              <a:rPr lang="en-IN" sz="1050" b="1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050" b="1" dirty="0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salary</a:t>
            </a:r>
            <a:r>
              <a:rPr lang="en-IN" sz="105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0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4F7761-D502-4300-8DB1-02F4082EDF3A}"/>
              </a:ext>
            </a:extLst>
          </p:cNvPr>
          <p:cNvSpPr/>
          <p:nvPr/>
        </p:nvSpPr>
        <p:spPr>
          <a:xfrm>
            <a:off x="542925" y="1066800"/>
            <a:ext cx="4371976" cy="511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>
                <a:latin typeface="Calibri" panose="020F0502020204030204" pitchFamily="34" charset="0"/>
                <a:cs typeface="Calibri" panose="020F0502020204030204" pitchFamily="34" charset="0"/>
              </a:rPr>
              <a:t>Create Employee class it has properties which will map to table columns</a:t>
            </a:r>
          </a:p>
          <a:p>
            <a:endParaRPr lang="en-IN" sz="1200" dirty="0">
              <a:solidFill>
                <a:srgbClr val="7F00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test.employee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IN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javax.persistence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.*;</a:t>
            </a:r>
          </a:p>
          <a:p>
            <a:r>
              <a:rPr lang="en-IN" sz="1200" dirty="0">
                <a:solidFill>
                  <a:srgbClr val="64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@Entity</a:t>
            </a:r>
          </a:p>
          <a:p>
            <a:r>
              <a:rPr lang="en-IN" sz="1200" dirty="0">
                <a:solidFill>
                  <a:srgbClr val="64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@Table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(name = </a:t>
            </a:r>
            <a:r>
              <a:rPr lang="en-IN" sz="12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"Employee"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Employee {</a:t>
            </a:r>
          </a:p>
          <a:p>
            <a:r>
              <a:rPr lang="en-IN" sz="1200" dirty="0">
                <a:solidFill>
                  <a:srgbClr val="64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@Id</a:t>
            </a:r>
          </a:p>
          <a:p>
            <a:r>
              <a:rPr lang="en-IN" sz="1200" dirty="0">
                <a:solidFill>
                  <a:srgbClr val="64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IN" sz="1200" dirty="0" err="1">
                <a:solidFill>
                  <a:srgbClr val="64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GeneratedValue</a:t>
            </a:r>
            <a:endParaRPr lang="en-IN" sz="1200" dirty="0">
              <a:solidFill>
                <a:srgbClr val="6464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200" dirty="0">
                <a:solidFill>
                  <a:srgbClr val="64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@Column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(name = </a:t>
            </a:r>
            <a:r>
              <a:rPr lang="en-IN" sz="12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"id"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200" dirty="0">
                <a:solidFill>
                  <a:srgbClr val="64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@Column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(name = </a:t>
            </a:r>
            <a:r>
              <a:rPr lang="en-IN" sz="12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IN" sz="1200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first_name</a:t>
            </a:r>
            <a:r>
              <a:rPr lang="en-IN" sz="12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String </a:t>
            </a:r>
            <a:r>
              <a:rPr lang="en-IN" sz="1200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200" dirty="0">
                <a:solidFill>
                  <a:srgbClr val="64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@Column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(name = </a:t>
            </a:r>
            <a:r>
              <a:rPr lang="en-IN" sz="12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IN" sz="1200" dirty="0" err="1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last_name</a:t>
            </a:r>
            <a:r>
              <a:rPr lang="en-IN" sz="12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String </a:t>
            </a:r>
            <a:r>
              <a:rPr lang="en-IN" sz="1200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200" dirty="0">
                <a:solidFill>
                  <a:srgbClr val="6464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@Column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(name = </a:t>
            </a:r>
            <a:r>
              <a:rPr lang="en-IN" sz="1200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"salary"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salary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IN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Employee() {</a:t>
            </a:r>
          </a:p>
          <a:p>
            <a:r>
              <a:rPr lang="en-IN" sz="1200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r>
              <a:rPr lang="en-IN" sz="1200" dirty="0">
                <a:solidFill>
                  <a:srgbClr val="7F9FB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IN" sz="1200" dirty="0">
                <a:solidFill>
                  <a:srgbClr val="3F7F5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Auto-generated constructor stub</a:t>
            </a:r>
          </a:p>
          <a:p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</a:p>
          <a:p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Employee(String </a:t>
            </a:r>
            <a:r>
              <a:rPr lang="en-IN" sz="12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String </a:t>
            </a:r>
            <a:r>
              <a:rPr lang="en-IN" sz="12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200" dirty="0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salary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r>
              <a:rPr lang="en-IN" sz="1200" dirty="0" err="1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IN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sz="1200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12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fname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200" dirty="0" err="1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IN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sz="1200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1200" dirty="0" err="1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lname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200" dirty="0" err="1">
                <a:solidFill>
                  <a:srgbClr val="7F00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n-IN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IN" sz="1200" dirty="0" err="1">
                <a:solidFill>
                  <a:srgbClr val="000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salary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N" sz="1200" dirty="0">
                <a:solidFill>
                  <a:srgbClr val="6A3E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salary</a:t>
            </a:r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en-I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IN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BE8882-2151-474B-97F3-AF895ECB5AFC}"/>
              </a:ext>
            </a:extLst>
          </p:cNvPr>
          <p:cNvSpPr/>
          <p:nvPr/>
        </p:nvSpPr>
        <p:spPr>
          <a:xfrm>
            <a:off x="509588" y="1951038"/>
            <a:ext cx="2181225" cy="2590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2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070912"/>
            <a:ext cx="4114800" cy="1344613"/>
          </a:xfrm>
        </p:spPr>
        <p:txBody>
          <a:bodyPr>
            <a:normAutofit/>
          </a:bodyPr>
          <a:lstStyle/>
          <a:p>
            <a:pPr lvl="1" indent="-342900" defTabSz="0">
              <a:buFont typeface="Wingdings" panose="05000000000000000000" pitchFamily="2" charset="2"/>
              <a:buChar char="§"/>
            </a:pPr>
            <a:r>
              <a:rPr lang="en-US" sz="1600" b="0" dirty="0"/>
              <a:t>There are Three Objects: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600" b="1" dirty="0"/>
              <a:t>Connection Manager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600" b="1" dirty="0"/>
              <a:t>Transaction Manager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600" b="1" dirty="0"/>
              <a:t>ORM</a:t>
            </a:r>
          </a:p>
          <a:p>
            <a:pPr marL="1428750" lvl="3" indent="-171450" defTabSz="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3" indent="-342900" defTabSz="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b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31955" y="2360381"/>
            <a:ext cx="4648200" cy="1883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42900" defTabSz="0">
              <a:buFont typeface="Wingdings" panose="05000000000000000000" pitchFamily="2" charset="2"/>
              <a:buChar char="§"/>
            </a:pPr>
            <a:r>
              <a:rPr lang="en-US" sz="1600" dirty="0"/>
              <a:t>Hibernate is provide </a:t>
            </a:r>
            <a:r>
              <a:rPr lang="en-US" sz="1600" b="1" dirty="0"/>
              <a:t>configuration</a:t>
            </a:r>
            <a:r>
              <a:rPr lang="en-US" sz="1600" dirty="0"/>
              <a:t> between data and persistent services.</a:t>
            </a:r>
          </a:p>
          <a:p>
            <a:pPr lvl="1" indent="-342900" defTabSz="0">
              <a:buFont typeface="Wingdings" panose="05000000000000000000" pitchFamily="2" charset="2"/>
              <a:buChar char="§"/>
            </a:pPr>
            <a:r>
              <a:rPr lang="en-US" sz="1600" dirty="0"/>
              <a:t>It Require data in table format in database and map that data using </a:t>
            </a:r>
            <a:r>
              <a:rPr lang="en-US" sz="1600" b="1" dirty="0"/>
              <a:t>instance variable </a:t>
            </a:r>
            <a:r>
              <a:rPr lang="en-US" sz="1600" dirty="0"/>
              <a:t>in Class.</a:t>
            </a:r>
          </a:p>
          <a:p>
            <a:pPr lvl="1" indent="-342900" defTabSz="0">
              <a:buFont typeface="Wingdings" panose="05000000000000000000" pitchFamily="2" charset="2"/>
              <a:buChar char="§"/>
            </a:pPr>
            <a:r>
              <a:rPr lang="en-US" sz="1600" dirty="0"/>
              <a:t>Hibernate perform </a:t>
            </a:r>
            <a:r>
              <a:rPr lang="en-US" sz="1600" b="1" dirty="0"/>
              <a:t>Query</a:t>
            </a:r>
            <a:r>
              <a:rPr lang="en-US" sz="1600" dirty="0"/>
              <a:t> Operation of </a:t>
            </a:r>
            <a:r>
              <a:rPr lang="en-US" sz="1600" dirty="0" err="1"/>
              <a:t>Insert,Update,Delete</a:t>
            </a:r>
            <a:r>
              <a:rPr lang="en-US" sz="1600" dirty="0"/>
              <a:t>.</a:t>
            </a:r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3" indent="-342900" defTabSz="0">
              <a:buFont typeface="Wingdings" panose="05000000000000000000" pitchFamily="2" charset="2"/>
              <a:buChar char="§"/>
            </a:pPr>
            <a:endParaRPr lang="en-US" sz="1200" b="1" dirty="0"/>
          </a:p>
          <a:p>
            <a:pPr lvl="1" indent="-342900" defTabSz="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0218" y="4343400"/>
            <a:ext cx="42672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Store details of </a:t>
            </a:r>
            <a:r>
              <a:rPr lang="en-US" sz="2000" dirty="0"/>
              <a:t>SQL queries</a:t>
            </a:r>
            <a:r>
              <a:rPr lang="en-US" sz="2000" b="0" dirty="0"/>
              <a:t> from object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Fast development in application and </a:t>
            </a:r>
            <a:r>
              <a:rPr lang="en-US" sz="2000" dirty="0"/>
              <a:t>easy code generation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Easy to </a:t>
            </a:r>
            <a:r>
              <a:rPr lang="en-US" sz="2000" dirty="0"/>
              <a:t>Transaction</a:t>
            </a:r>
            <a:r>
              <a:rPr lang="en-US" sz="2000" b="0" dirty="0"/>
              <a:t> management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Use of </a:t>
            </a:r>
            <a:r>
              <a:rPr lang="en-US" sz="2000" dirty="0"/>
              <a:t>automatic key generation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Based on </a:t>
            </a:r>
            <a:r>
              <a:rPr lang="en-US" sz="2000" dirty="0"/>
              <a:t>JDBC</a:t>
            </a:r>
            <a:r>
              <a:rPr lang="en-US" sz="2000" b="0" dirty="0"/>
              <a:t> Concept.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No need to deal with the </a:t>
            </a:r>
            <a:r>
              <a:rPr lang="en-US" sz="2000" dirty="0"/>
              <a:t>database implementation</a:t>
            </a:r>
            <a:r>
              <a:rPr lang="en-US" sz="2000" b="0" dirty="0"/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B05055-A5C0-4D76-BF7C-24DF8596D17D}"/>
              </a:ext>
            </a:extLst>
          </p:cNvPr>
          <p:cNvGrpSpPr/>
          <p:nvPr/>
        </p:nvGrpSpPr>
        <p:grpSpPr>
          <a:xfrm>
            <a:off x="4572000" y="1219200"/>
            <a:ext cx="4571998" cy="3916018"/>
            <a:chOff x="4419600" y="1275929"/>
            <a:chExt cx="4571998" cy="39160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5F1EE2-824E-4340-86A7-0A992C9938E9}"/>
                </a:ext>
              </a:extLst>
            </p:cNvPr>
            <p:cNvSpPr/>
            <p:nvPr/>
          </p:nvSpPr>
          <p:spPr>
            <a:xfrm>
              <a:off x="4657418" y="1295400"/>
              <a:ext cx="2200582" cy="762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Application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03F4F5-71A4-42EF-8799-689949D1AFE9}"/>
                </a:ext>
              </a:extLst>
            </p:cNvPr>
            <p:cNvSpPr/>
            <p:nvPr/>
          </p:nvSpPr>
          <p:spPr>
            <a:xfrm>
              <a:off x="4419600" y="2170799"/>
              <a:ext cx="2971800" cy="88628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A31346-41F0-4000-95DD-D9583D8FB867}"/>
                </a:ext>
              </a:extLst>
            </p:cNvPr>
            <p:cNvSpPr/>
            <p:nvPr/>
          </p:nvSpPr>
          <p:spPr>
            <a:xfrm>
              <a:off x="5029202" y="1812695"/>
              <a:ext cx="1600198" cy="4733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Persistence Object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45649A-C13C-45D8-9569-968D377DFA17}"/>
                </a:ext>
              </a:extLst>
            </p:cNvPr>
            <p:cNvSpPr/>
            <p:nvPr/>
          </p:nvSpPr>
          <p:spPr>
            <a:xfrm>
              <a:off x="4572000" y="2613942"/>
              <a:ext cx="990600" cy="35785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Hibernate properties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41AD3-2BEC-41A7-9858-D29176A49516}"/>
                </a:ext>
              </a:extLst>
            </p:cNvPr>
            <p:cNvSpPr/>
            <p:nvPr/>
          </p:nvSpPr>
          <p:spPr>
            <a:xfrm>
              <a:off x="5831633" y="2624366"/>
              <a:ext cx="990600" cy="35785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XML Mapping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C58B8A4-8251-42B5-AABD-242550AB79E2}"/>
                </a:ext>
              </a:extLst>
            </p:cNvPr>
            <p:cNvCxnSpPr/>
            <p:nvPr/>
          </p:nvCxnSpPr>
          <p:spPr>
            <a:xfrm flipV="1">
              <a:off x="6324600" y="1460595"/>
              <a:ext cx="1371600" cy="55447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A452ABCE-87E3-4CD0-9C97-D3C55ED30CD7}"/>
                </a:ext>
              </a:extLst>
            </p:cNvPr>
            <p:cNvSpPr/>
            <p:nvPr/>
          </p:nvSpPr>
          <p:spPr>
            <a:xfrm>
              <a:off x="5029202" y="3299742"/>
              <a:ext cx="1905000" cy="189220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Database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A8A2C-DC40-41E1-8FD7-036F440A6C67}"/>
                </a:ext>
              </a:extLst>
            </p:cNvPr>
            <p:cNvSpPr txBox="1"/>
            <p:nvPr/>
          </p:nvSpPr>
          <p:spPr>
            <a:xfrm>
              <a:off x="7641357" y="1275929"/>
              <a:ext cx="1350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POJO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2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939879"/>
            <a:ext cx="8534400" cy="272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0" dirty="0"/>
              <a:t>HibernateSessionFactory.java which have main method.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8B89C-A642-4759-BA58-DB929A550BA1}"/>
              </a:ext>
            </a:extLst>
          </p:cNvPr>
          <p:cNvSpPr/>
          <p:nvPr/>
        </p:nvSpPr>
        <p:spPr>
          <a:xfrm>
            <a:off x="228600" y="1600200"/>
            <a:ext cx="4191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package </a:t>
            </a:r>
            <a:r>
              <a:rPr lang="en-IN" sz="1200" dirty="0" err="1"/>
              <a:t>test.employee</a:t>
            </a:r>
            <a:r>
              <a:rPr lang="en-IN" sz="1200" dirty="0"/>
              <a:t>;</a:t>
            </a:r>
          </a:p>
          <a:p>
            <a:endParaRPr lang="en-IN" sz="1200" dirty="0"/>
          </a:p>
          <a:p>
            <a:r>
              <a:rPr lang="en-IN" sz="1200" dirty="0"/>
              <a:t>import </a:t>
            </a:r>
            <a:r>
              <a:rPr lang="en-IN" sz="1200" dirty="0" err="1"/>
              <a:t>java.util.Iterator</a:t>
            </a:r>
            <a:r>
              <a:rPr lang="en-IN" sz="1200" dirty="0"/>
              <a:t>;</a:t>
            </a:r>
          </a:p>
          <a:p>
            <a:r>
              <a:rPr lang="en-IN" sz="1200" dirty="0"/>
              <a:t>import </a:t>
            </a:r>
            <a:r>
              <a:rPr lang="en-IN" sz="1200" dirty="0" err="1"/>
              <a:t>java.util.List</a:t>
            </a:r>
            <a:r>
              <a:rPr lang="en-IN" sz="1200" dirty="0"/>
              <a:t>;</a:t>
            </a:r>
          </a:p>
          <a:p>
            <a:endParaRPr lang="en-IN" sz="1200" dirty="0"/>
          </a:p>
          <a:p>
            <a:r>
              <a:rPr lang="en-IN" sz="1200" dirty="0"/>
              <a:t>import </a:t>
            </a:r>
            <a:r>
              <a:rPr lang="en-IN" sz="1200" dirty="0" err="1"/>
              <a:t>org.hibernate.HibernateException</a:t>
            </a:r>
            <a:r>
              <a:rPr lang="en-IN" sz="1200" dirty="0"/>
              <a:t>;</a:t>
            </a:r>
          </a:p>
          <a:p>
            <a:r>
              <a:rPr lang="en-IN" sz="1200" dirty="0"/>
              <a:t>import </a:t>
            </a:r>
            <a:r>
              <a:rPr lang="en-IN" sz="1200" dirty="0" err="1"/>
              <a:t>org.hibernate.Session</a:t>
            </a:r>
            <a:r>
              <a:rPr lang="en-IN" sz="1200" dirty="0"/>
              <a:t>;</a:t>
            </a:r>
          </a:p>
          <a:p>
            <a:r>
              <a:rPr lang="en-IN" sz="1200" dirty="0"/>
              <a:t>import </a:t>
            </a:r>
            <a:r>
              <a:rPr lang="en-IN" sz="1200" dirty="0" err="1"/>
              <a:t>org.hibernate.SessionFactory</a:t>
            </a:r>
            <a:r>
              <a:rPr lang="en-IN" sz="1200" dirty="0"/>
              <a:t>;</a:t>
            </a:r>
          </a:p>
          <a:p>
            <a:r>
              <a:rPr lang="en-IN" sz="1200" dirty="0"/>
              <a:t>import </a:t>
            </a:r>
            <a:r>
              <a:rPr lang="en-IN" sz="1200" dirty="0" err="1"/>
              <a:t>org.hibernate.Transaction</a:t>
            </a:r>
            <a:r>
              <a:rPr lang="en-IN" sz="1200" dirty="0"/>
              <a:t>;</a:t>
            </a:r>
          </a:p>
          <a:p>
            <a:r>
              <a:rPr lang="en-IN" sz="1200" dirty="0"/>
              <a:t>import </a:t>
            </a:r>
            <a:r>
              <a:rPr lang="en-IN" sz="1200" dirty="0" err="1"/>
              <a:t>org.hibernate.cfg.Configuration</a:t>
            </a:r>
            <a:r>
              <a:rPr lang="en-IN" sz="1200" dirty="0"/>
              <a:t>;</a:t>
            </a:r>
          </a:p>
          <a:p>
            <a:r>
              <a:rPr lang="en-IN" sz="1200" dirty="0"/>
              <a:t>import </a:t>
            </a:r>
            <a:r>
              <a:rPr lang="en-IN" sz="1200" dirty="0" err="1"/>
              <a:t>org.hibernate.service.ServiceRegistry</a:t>
            </a:r>
            <a:r>
              <a:rPr lang="en-IN" sz="1200" dirty="0"/>
              <a:t>;</a:t>
            </a:r>
          </a:p>
          <a:p>
            <a:r>
              <a:rPr lang="en-IN" sz="1200" dirty="0"/>
              <a:t>import </a:t>
            </a:r>
            <a:r>
              <a:rPr lang="en-IN" sz="1200" dirty="0" err="1"/>
              <a:t>org.hibernate.service.ServiceRegistryBuilder</a:t>
            </a:r>
            <a:r>
              <a:rPr lang="en-IN" sz="1200" dirty="0"/>
              <a:t>;</a:t>
            </a:r>
          </a:p>
          <a:p>
            <a:endParaRPr lang="en-IN" sz="1200" dirty="0"/>
          </a:p>
          <a:p>
            <a:r>
              <a:rPr lang="en-IN" sz="1200" dirty="0"/>
              <a:t>public class </a:t>
            </a:r>
            <a:r>
              <a:rPr lang="en-IN" sz="1200" dirty="0" err="1"/>
              <a:t>HibernateSessionFactory</a:t>
            </a:r>
            <a:r>
              <a:rPr lang="en-IN" sz="1200" dirty="0"/>
              <a:t>  {</a:t>
            </a:r>
          </a:p>
          <a:p>
            <a:r>
              <a:rPr lang="en-IN" sz="1200" dirty="0"/>
              <a:t>	private static </a:t>
            </a:r>
            <a:r>
              <a:rPr lang="en-IN" sz="1200" dirty="0" err="1"/>
              <a:t>SessionFactory</a:t>
            </a:r>
            <a:r>
              <a:rPr lang="en-IN" sz="1200" dirty="0"/>
              <a:t> factory;</a:t>
            </a:r>
          </a:p>
          <a:p>
            <a:r>
              <a:rPr lang="en-IN" sz="1200" dirty="0"/>
              <a:t>	private static </a:t>
            </a:r>
            <a:r>
              <a:rPr lang="en-IN" sz="1200" dirty="0" err="1"/>
              <a:t>ServiceRegistry</a:t>
            </a:r>
            <a:r>
              <a:rPr lang="en-IN" sz="1200" dirty="0"/>
              <a:t> </a:t>
            </a:r>
            <a:r>
              <a:rPr lang="en-IN" sz="1200" dirty="0" err="1"/>
              <a:t>serviceRegistry</a:t>
            </a:r>
            <a:r>
              <a:rPr lang="en-IN" sz="1200" dirty="0"/>
              <a:t>;</a:t>
            </a:r>
          </a:p>
          <a:p>
            <a:endParaRPr lang="en-IN" sz="1200" dirty="0"/>
          </a:p>
          <a:p>
            <a:r>
              <a:rPr lang="en-IN" sz="1200" dirty="0"/>
              <a:t>	@</a:t>
            </a:r>
            <a:r>
              <a:rPr lang="en-IN" sz="1200" dirty="0" err="1"/>
              <a:t>SuppressWarnings</a:t>
            </a:r>
            <a:r>
              <a:rPr lang="en-IN" sz="1200" dirty="0"/>
              <a:t>("deprecation")</a:t>
            </a:r>
          </a:p>
          <a:p>
            <a:r>
              <a:rPr lang="en-IN" sz="1200" dirty="0"/>
              <a:t>	public static void main(String[] </a:t>
            </a:r>
            <a:r>
              <a:rPr lang="en-IN" sz="1200" dirty="0" err="1"/>
              <a:t>args</a:t>
            </a:r>
            <a:r>
              <a:rPr lang="en-IN" sz="1200" dirty="0"/>
              <a:t>) {</a:t>
            </a:r>
          </a:p>
          <a:p>
            <a:r>
              <a:rPr lang="en-IN" sz="1200" dirty="0"/>
              <a:t>	try {</a:t>
            </a:r>
          </a:p>
          <a:p>
            <a:r>
              <a:rPr lang="en-IN" sz="1200" dirty="0"/>
              <a:t>	Configuration </a:t>
            </a:r>
            <a:r>
              <a:rPr lang="en-IN" sz="1200" dirty="0" err="1"/>
              <a:t>configuration</a:t>
            </a:r>
            <a:r>
              <a:rPr lang="en-IN" sz="1200" dirty="0"/>
              <a:t> = new Configuration();</a:t>
            </a:r>
          </a:p>
          <a:p>
            <a:r>
              <a:rPr lang="en-IN" sz="1200" dirty="0"/>
              <a:t>	</a:t>
            </a:r>
            <a:r>
              <a:rPr lang="en-IN" sz="1200" dirty="0" err="1"/>
              <a:t>configuration.configure</a:t>
            </a:r>
            <a:r>
              <a:rPr lang="en-IN" sz="1200" dirty="0"/>
              <a:t>()</a:t>
            </a:r>
          </a:p>
          <a:p>
            <a:r>
              <a:rPr lang="en-IN" sz="1200" dirty="0"/>
              <a:t>	.</a:t>
            </a:r>
            <a:r>
              <a:rPr lang="en-IN" sz="1200" dirty="0" err="1"/>
              <a:t>setProperty</a:t>
            </a:r>
            <a:r>
              <a:rPr lang="en-IN" sz="1200" dirty="0"/>
              <a:t>("</a:t>
            </a:r>
            <a:r>
              <a:rPr lang="en-IN" sz="1200" dirty="0" err="1"/>
              <a:t>hibernate.show_sql</a:t>
            </a:r>
            <a:r>
              <a:rPr lang="en-IN" sz="1200" dirty="0"/>
              <a:t>", "false");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039D8-9CA8-4A6C-A490-0C73B934E0FC}"/>
              </a:ext>
            </a:extLst>
          </p:cNvPr>
          <p:cNvSpPr/>
          <p:nvPr/>
        </p:nvSpPr>
        <p:spPr>
          <a:xfrm>
            <a:off x="4419600" y="1334155"/>
            <a:ext cx="4572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200" dirty="0" err="1"/>
              <a:t>serviceRegistry</a:t>
            </a:r>
            <a:r>
              <a:rPr lang="en-IN" sz="1200" dirty="0"/>
              <a:t> = new </a:t>
            </a:r>
            <a:r>
              <a:rPr lang="en-IN" sz="1200" dirty="0" err="1"/>
              <a:t>ServiceRegistryBuilder</a:t>
            </a:r>
            <a:r>
              <a:rPr lang="en-IN" sz="1200" dirty="0"/>
              <a:t>().</a:t>
            </a:r>
            <a:r>
              <a:rPr lang="en-IN" sz="1200" dirty="0" err="1"/>
              <a:t>applySettings</a:t>
            </a:r>
            <a:r>
              <a:rPr lang="en-IN" sz="1200" dirty="0"/>
              <a:t>(</a:t>
            </a:r>
            <a:r>
              <a:rPr lang="en-IN" sz="1200" dirty="0" err="1"/>
              <a:t>configuration.getProperties</a:t>
            </a:r>
            <a:r>
              <a:rPr lang="en-IN" sz="1200" dirty="0"/>
              <a:t>()).</a:t>
            </a:r>
            <a:r>
              <a:rPr lang="en-IN" sz="1200" dirty="0" err="1"/>
              <a:t>buildServiceRegistry</a:t>
            </a:r>
            <a:r>
              <a:rPr lang="en-IN" sz="1200" dirty="0"/>
              <a:t>();</a:t>
            </a:r>
          </a:p>
          <a:p>
            <a:r>
              <a:rPr lang="en-IN" sz="1200" dirty="0"/>
              <a:t>factory = </a:t>
            </a:r>
            <a:r>
              <a:rPr lang="en-IN" sz="1200" dirty="0" err="1"/>
              <a:t>configuration.buildSessionFactory</a:t>
            </a:r>
            <a:r>
              <a:rPr lang="en-IN" sz="1200" dirty="0"/>
              <a:t>(</a:t>
            </a:r>
            <a:r>
              <a:rPr lang="en-IN" sz="1200" dirty="0" err="1"/>
              <a:t>serviceRegistry</a:t>
            </a:r>
            <a:r>
              <a:rPr lang="en-IN" sz="1200" dirty="0"/>
              <a:t>);</a:t>
            </a:r>
          </a:p>
          <a:p>
            <a:r>
              <a:rPr lang="en-IN" sz="1200" dirty="0"/>
              <a:t>	} catch (Throwable ex) {</a:t>
            </a:r>
          </a:p>
          <a:p>
            <a:r>
              <a:rPr lang="en-IN" sz="1200" dirty="0" err="1"/>
              <a:t>System.err.println</a:t>
            </a:r>
            <a:r>
              <a:rPr lang="en-IN" sz="1200" dirty="0"/>
              <a:t>("Failed to create </a:t>
            </a:r>
            <a:r>
              <a:rPr lang="en-IN" sz="1200" dirty="0" err="1"/>
              <a:t>sessionFactory</a:t>
            </a:r>
            <a:r>
              <a:rPr lang="en-IN" sz="1200" dirty="0"/>
              <a:t> object." + ex);</a:t>
            </a:r>
          </a:p>
          <a:p>
            <a:r>
              <a:rPr lang="en-IN" sz="1200" dirty="0"/>
              <a:t>throw new </a:t>
            </a:r>
            <a:r>
              <a:rPr lang="en-IN" sz="1200" dirty="0" err="1"/>
              <a:t>ExceptionInInitializerError</a:t>
            </a:r>
            <a:r>
              <a:rPr lang="en-IN" sz="1200" dirty="0"/>
              <a:t>(ex);}</a:t>
            </a:r>
          </a:p>
          <a:p>
            <a:r>
              <a:rPr lang="en-IN" sz="1200" dirty="0" err="1"/>
              <a:t>System.out.println</a:t>
            </a:r>
            <a:r>
              <a:rPr lang="en-IN" sz="1200" dirty="0"/>
              <a:t>("**Example : Hibernate 4 </a:t>
            </a:r>
            <a:r>
              <a:rPr lang="en-IN" sz="1200" dirty="0" err="1"/>
              <a:t>SessionFactory</a:t>
            </a:r>
            <a:r>
              <a:rPr lang="en-IN" sz="1200" dirty="0"/>
              <a:t>**");</a:t>
            </a:r>
          </a:p>
          <a:p>
            <a:r>
              <a:rPr lang="en-IN" sz="1200" dirty="0" err="1"/>
              <a:t>System.out.println</a:t>
            </a:r>
            <a:r>
              <a:rPr lang="en-IN" sz="1200" dirty="0"/>
              <a:t>("----------------------------------------");</a:t>
            </a:r>
          </a:p>
          <a:p>
            <a:r>
              <a:rPr lang="en-IN" sz="1200" dirty="0"/>
              <a:t>Session </a:t>
            </a:r>
            <a:r>
              <a:rPr lang="en-IN" sz="1200" dirty="0" err="1"/>
              <a:t>session</a:t>
            </a:r>
            <a:r>
              <a:rPr lang="en-IN" sz="1200" dirty="0"/>
              <a:t> = </a:t>
            </a:r>
            <a:r>
              <a:rPr lang="en-IN" sz="1200" dirty="0" err="1"/>
              <a:t>factory.openSession</a:t>
            </a:r>
            <a:r>
              <a:rPr lang="en-IN" sz="1200" dirty="0"/>
              <a:t>();</a:t>
            </a:r>
          </a:p>
          <a:p>
            <a:r>
              <a:rPr lang="en-IN" sz="1200" dirty="0"/>
              <a:t>Transaction </a:t>
            </a:r>
            <a:r>
              <a:rPr lang="en-IN" sz="1200" dirty="0" err="1"/>
              <a:t>tx</a:t>
            </a:r>
            <a:r>
              <a:rPr lang="en-IN" sz="1200" dirty="0"/>
              <a:t> = null;</a:t>
            </a:r>
          </a:p>
          <a:p>
            <a:r>
              <a:rPr lang="en-IN" sz="1200" dirty="0"/>
              <a:t>try {</a:t>
            </a:r>
          </a:p>
          <a:p>
            <a:r>
              <a:rPr lang="en-IN" sz="1200" dirty="0" err="1"/>
              <a:t>tx</a:t>
            </a:r>
            <a:r>
              <a:rPr lang="en-IN" sz="1200" dirty="0"/>
              <a:t> = </a:t>
            </a:r>
            <a:r>
              <a:rPr lang="en-IN" sz="1200" dirty="0" err="1"/>
              <a:t>session.beginTransaction</a:t>
            </a:r>
            <a:r>
              <a:rPr lang="en-IN" sz="1200" dirty="0"/>
              <a:t>();</a:t>
            </a:r>
          </a:p>
          <a:p>
            <a:r>
              <a:rPr lang="en-IN" sz="1200" dirty="0"/>
              <a:t>List employees = </a:t>
            </a:r>
            <a:r>
              <a:rPr lang="en-IN" sz="1200" dirty="0" err="1"/>
              <a:t>session.createQuery</a:t>
            </a:r>
            <a:r>
              <a:rPr lang="en-IN" sz="1200" dirty="0"/>
              <a:t>("FROM Employee").list();</a:t>
            </a:r>
          </a:p>
          <a:p>
            <a:r>
              <a:rPr lang="en-IN" sz="1200" dirty="0"/>
              <a:t>for (Iterator </a:t>
            </a:r>
            <a:r>
              <a:rPr lang="en-IN" sz="1200" dirty="0" err="1"/>
              <a:t>iterator</a:t>
            </a:r>
            <a:r>
              <a:rPr lang="en-IN" sz="1200" dirty="0"/>
              <a:t> = </a:t>
            </a:r>
            <a:r>
              <a:rPr lang="en-IN" sz="1200" dirty="0" err="1"/>
              <a:t>employees.iterator</a:t>
            </a:r>
            <a:r>
              <a:rPr lang="en-IN" sz="1200" dirty="0"/>
              <a:t>(); 	</a:t>
            </a:r>
            <a:r>
              <a:rPr lang="en-IN" sz="1200" dirty="0" err="1"/>
              <a:t>iterator.hasNext</a:t>
            </a:r>
            <a:r>
              <a:rPr lang="en-IN" sz="1200" dirty="0"/>
              <a:t>();) {</a:t>
            </a:r>
          </a:p>
          <a:p>
            <a:r>
              <a:rPr lang="en-IN" sz="1200" dirty="0"/>
              <a:t>Employee emp = (Employee) </a:t>
            </a:r>
            <a:r>
              <a:rPr lang="en-IN" sz="1200" dirty="0" err="1"/>
              <a:t>iterator.next</a:t>
            </a:r>
            <a:r>
              <a:rPr lang="en-IN" sz="1200" dirty="0"/>
              <a:t>();</a:t>
            </a:r>
          </a:p>
          <a:p>
            <a:r>
              <a:rPr lang="en-IN" sz="1200" dirty="0" err="1"/>
              <a:t>System.out.println</a:t>
            </a:r>
            <a:r>
              <a:rPr lang="en-IN" sz="1200" dirty="0"/>
              <a:t>("First Name: " + 	</a:t>
            </a:r>
            <a:r>
              <a:rPr lang="en-IN" sz="1200" dirty="0" err="1"/>
              <a:t>emp.getFirstName</a:t>
            </a:r>
            <a:r>
              <a:rPr lang="en-IN" sz="1200" dirty="0"/>
              <a:t>());</a:t>
            </a:r>
          </a:p>
          <a:p>
            <a:r>
              <a:rPr lang="en-IN" sz="1200" dirty="0" err="1"/>
              <a:t>System.out.println</a:t>
            </a:r>
            <a:r>
              <a:rPr lang="en-IN" sz="1200" dirty="0"/>
              <a:t>("Last Name: " + 	</a:t>
            </a:r>
            <a:r>
              <a:rPr lang="en-IN" sz="1200" dirty="0" err="1"/>
              <a:t>emp.getLastName</a:t>
            </a:r>
            <a:r>
              <a:rPr lang="en-IN" sz="1200" dirty="0"/>
              <a:t>());</a:t>
            </a:r>
          </a:p>
          <a:p>
            <a:r>
              <a:rPr lang="en-IN" sz="1200" dirty="0" err="1"/>
              <a:t>System.out.println</a:t>
            </a:r>
            <a:r>
              <a:rPr lang="en-IN" sz="1200" dirty="0"/>
              <a:t>("Salary: " + </a:t>
            </a:r>
            <a:r>
              <a:rPr lang="en-IN" sz="1200" dirty="0" err="1"/>
              <a:t>emp.getSalary</a:t>
            </a:r>
            <a:r>
              <a:rPr lang="en-IN" sz="1200" dirty="0"/>
              <a:t>());</a:t>
            </a:r>
          </a:p>
          <a:p>
            <a:r>
              <a:rPr lang="en-IN" sz="1200" dirty="0" err="1"/>
              <a:t>System.out.println</a:t>
            </a:r>
            <a:r>
              <a:rPr lang="en-IN" sz="1200" dirty="0"/>
              <a:t>("----------------------------------------");</a:t>
            </a:r>
          </a:p>
          <a:p>
            <a:r>
              <a:rPr lang="en-IN" sz="1200" dirty="0"/>
              <a:t>}</a:t>
            </a:r>
          </a:p>
          <a:p>
            <a:r>
              <a:rPr lang="en-IN" sz="1200" dirty="0" err="1"/>
              <a:t>tx.commit</a:t>
            </a:r>
            <a:r>
              <a:rPr lang="en-IN" sz="1200" dirty="0"/>
              <a:t>();</a:t>
            </a:r>
          </a:p>
          <a:p>
            <a:r>
              <a:rPr lang="en-IN" sz="1200" dirty="0"/>
              <a:t>} catch (</a:t>
            </a:r>
            <a:r>
              <a:rPr lang="en-IN" sz="1200" dirty="0" err="1"/>
              <a:t>HibernateException</a:t>
            </a:r>
            <a:r>
              <a:rPr lang="en-IN" sz="1200" dirty="0"/>
              <a:t> e) {</a:t>
            </a:r>
          </a:p>
          <a:p>
            <a:r>
              <a:rPr lang="en-IN" sz="1200" dirty="0"/>
              <a:t>if (</a:t>
            </a:r>
            <a:r>
              <a:rPr lang="en-IN" sz="1200" dirty="0" err="1"/>
              <a:t>tx</a:t>
            </a:r>
            <a:r>
              <a:rPr lang="en-IN" sz="1200" dirty="0"/>
              <a:t> != null)</a:t>
            </a:r>
          </a:p>
          <a:p>
            <a:r>
              <a:rPr lang="en-IN" sz="1200" dirty="0" err="1"/>
              <a:t>tx.rollback</a:t>
            </a:r>
            <a:r>
              <a:rPr lang="en-IN" sz="1200" dirty="0"/>
              <a:t>();</a:t>
            </a:r>
          </a:p>
          <a:p>
            <a:r>
              <a:rPr lang="en-IN" sz="1200" dirty="0" err="1"/>
              <a:t>e.printStackTrace</a:t>
            </a:r>
            <a:r>
              <a:rPr lang="en-IN" sz="1200" dirty="0"/>
              <a:t>();</a:t>
            </a:r>
          </a:p>
          <a:p>
            <a:r>
              <a:rPr lang="en-IN" sz="1200" dirty="0"/>
              <a:t>} finally {</a:t>
            </a:r>
          </a:p>
          <a:p>
            <a:r>
              <a:rPr lang="en-IN" sz="1200" dirty="0" err="1"/>
              <a:t>session.close</a:t>
            </a:r>
            <a:r>
              <a:rPr lang="en-IN" sz="1200" dirty="0"/>
              <a:t>();</a:t>
            </a:r>
          </a:p>
          <a:p>
            <a:r>
              <a:rPr lang="en-IN" sz="1200" dirty="0"/>
              <a:t>}}}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895170-41BF-425F-AD49-6A253F789E57}"/>
              </a:ext>
            </a:extLst>
          </p:cNvPr>
          <p:cNvSpPr/>
          <p:nvPr/>
        </p:nvSpPr>
        <p:spPr>
          <a:xfrm>
            <a:off x="4419600" y="2609850"/>
            <a:ext cx="2667000" cy="1657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45A3F0-EA77-4DC8-9B29-D3E4D09C1731}"/>
              </a:ext>
            </a:extLst>
          </p:cNvPr>
          <p:cNvCxnSpPr>
            <a:stCxn id="7" idx="6"/>
          </p:cNvCxnSpPr>
          <p:nvPr/>
        </p:nvCxnSpPr>
        <p:spPr>
          <a:xfrm flipV="1">
            <a:off x="7086600" y="3429000"/>
            <a:ext cx="91440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9E9C62-5A95-4897-B3DE-33961CFCAEA8}"/>
              </a:ext>
            </a:extLst>
          </p:cNvPr>
          <p:cNvSpPr txBox="1"/>
          <p:nvPr/>
        </p:nvSpPr>
        <p:spPr>
          <a:xfrm>
            <a:off x="7924800" y="3298195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Session started</a:t>
            </a:r>
          </a:p>
        </p:txBody>
      </p:sp>
    </p:spTree>
    <p:extLst>
      <p:ext uri="{BB962C8B-B14F-4D97-AF65-F5344CB8AC3E}">
        <p14:creationId xmlns:p14="http://schemas.microsoft.com/office/powerpoint/2010/main" val="1656542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5800" y="12192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0" dirty="0"/>
              <a:t>Create hibernate.cfg.xml file in </a:t>
            </a:r>
            <a:r>
              <a:rPr lang="en-US" sz="1800" b="0" dirty="0" err="1"/>
              <a:t>src</a:t>
            </a:r>
            <a:r>
              <a:rPr lang="en-US" sz="1800" b="0" dirty="0"/>
              <a:t> folder it will define database connections properties i.e. connection string, </a:t>
            </a:r>
            <a:r>
              <a:rPr lang="en-US" sz="1800" b="0" dirty="0" err="1"/>
              <a:t>url</a:t>
            </a:r>
            <a:r>
              <a:rPr lang="en-US" sz="1800" b="0" dirty="0"/>
              <a:t>, </a:t>
            </a:r>
            <a:r>
              <a:rPr lang="en-US" sz="1800" b="0" dirty="0" err="1"/>
              <a:t>db</a:t>
            </a:r>
            <a:r>
              <a:rPr lang="en-US" sz="1800" b="0" dirty="0"/>
              <a:t> name and mapping class name which is Employee which will use </a:t>
            </a:r>
            <a:r>
              <a:rPr lang="en-US" sz="1800" b="0" dirty="0" err="1"/>
              <a:t>HibernateSessionFactory</a:t>
            </a:r>
            <a:r>
              <a:rPr lang="en-US" sz="1800" b="0" dirty="0"/>
              <a:t> file to make connection to the database and retrieve the 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32711-D023-4123-BC6F-386D83806028}"/>
              </a:ext>
            </a:extLst>
          </p:cNvPr>
          <p:cNvSpPr/>
          <p:nvPr/>
        </p:nvSpPr>
        <p:spPr>
          <a:xfrm>
            <a:off x="1143000" y="1752600"/>
            <a:ext cx="7162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'1.0' </a:t>
            </a:r>
            <a:r>
              <a:rPr lang="en-IN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'utf-8'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&lt;!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DOCTYPE </a:t>
            </a:r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hibernate-configuration </a:t>
            </a:r>
            <a:r>
              <a:rPr lang="en-IN" sz="1200" dirty="0">
                <a:solidFill>
                  <a:srgbClr val="808080"/>
                </a:solidFill>
                <a:latin typeface="Consolas" panose="020B0609020204030204" pitchFamily="49" charset="0"/>
              </a:rPr>
              <a:t>PUBLIC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"-//Hibernate/Hibernate Configuration DTD//EN"</a:t>
            </a:r>
          </a:p>
          <a:p>
            <a:r>
              <a:rPr lang="en-IN" sz="1200" dirty="0">
                <a:solidFill>
                  <a:srgbClr val="3F7F5F"/>
                </a:solidFill>
                <a:latin typeface="Consolas" panose="020B0609020204030204" pitchFamily="49" charset="0"/>
              </a:rPr>
              <a:t>"http://hibernate.sourceforge.net/hibernate-configuration-3.0.dtd"</a:t>
            </a:r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hibernate-configuration</a:t>
            </a:r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session-factory</a:t>
            </a:r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hibernate.connection.driver_class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com.mysql.jdbc.Driver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"hibernate.connection.url"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jdbc:mysql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://</a:t>
            </a:r>
            <a:r>
              <a:rPr lang="en-IN" sz="12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localhost:3306/</a:t>
            </a:r>
            <a:r>
              <a:rPr lang="en-IN" sz="1200" i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hibernatedb</a:t>
            </a:r>
            <a:r>
              <a:rPr lang="en-IN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IN" sz="12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hibernate.connection.username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root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hibernate.connection.password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root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hibernate.connection.pool_size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show_sql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"dialect"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org.hibernate.dialect.MySQLDialect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property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name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hibernate.current_session_context_class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I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thread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i="1" dirty="0">
                <a:solidFill>
                  <a:srgbClr val="3F7F7F"/>
                </a:solidFill>
                <a:latin typeface="Consolas" panose="020B0609020204030204" pitchFamily="49" charset="0"/>
              </a:rPr>
              <a:t>property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mapping </a:t>
            </a:r>
            <a:r>
              <a:rPr lang="en-IN" sz="1200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I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IN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test.employee.Employee</a:t>
            </a:r>
            <a:r>
              <a:rPr lang="en-I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IN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endParaRPr lang="en-IN" sz="1200" dirty="0"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session-factory</a:t>
            </a:r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IN" sz="1200" dirty="0">
                <a:solidFill>
                  <a:srgbClr val="3F7F7F"/>
                </a:solidFill>
                <a:latin typeface="Consolas" panose="020B0609020204030204" pitchFamily="49" charset="0"/>
              </a:rPr>
              <a:t>hibernate-configuration</a:t>
            </a:r>
            <a:r>
              <a:rPr lang="en-IN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IN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225FDE-4CDD-4FA8-9C8B-42D1A592C00B}"/>
              </a:ext>
            </a:extLst>
          </p:cNvPr>
          <p:cNvSpPr/>
          <p:nvPr/>
        </p:nvSpPr>
        <p:spPr>
          <a:xfrm>
            <a:off x="1219200" y="4953000"/>
            <a:ext cx="35814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FF6D26-CFFE-4A93-ABF3-DC1F26C4008B}"/>
              </a:ext>
            </a:extLst>
          </p:cNvPr>
          <p:cNvSpPr/>
          <p:nvPr/>
        </p:nvSpPr>
        <p:spPr>
          <a:xfrm>
            <a:off x="3810000" y="3505200"/>
            <a:ext cx="3733800" cy="106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498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058862"/>
            <a:ext cx="8229600" cy="884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B16E7-592C-422E-BB81-B36D7F3A4B4A}"/>
              </a:ext>
            </a:extLst>
          </p:cNvPr>
          <p:cNvSpPr txBox="1"/>
          <p:nvPr/>
        </p:nvSpPr>
        <p:spPr>
          <a:xfrm>
            <a:off x="685800" y="105886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we run the HibernateSessionFactory.java file we see following output.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3A991-631B-4FDC-B246-6144F211D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9" t="32213" r="18333" b="11463"/>
          <a:stretch/>
        </p:blipFill>
        <p:spPr>
          <a:xfrm>
            <a:off x="685800" y="1500981"/>
            <a:ext cx="5181600" cy="28424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B1B347-71E7-4935-9598-D7918F0E377A}"/>
              </a:ext>
            </a:extLst>
          </p:cNvPr>
          <p:cNvSpPr/>
          <p:nvPr/>
        </p:nvSpPr>
        <p:spPr>
          <a:xfrm>
            <a:off x="457200" y="4724400"/>
            <a:ext cx="8153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From the above example it is clear that the purpose of </a:t>
            </a:r>
            <a:r>
              <a:rPr lang="en-IN" sz="1400" i="1" dirty="0" err="1"/>
              <a:t>org.hibernate.SessionFactory</a:t>
            </a:r>
            <a:r>
              <a:rPr lang="en-IN" sz="1400" dirty="0"/>
              <a:t> is to get </a:t>
            </a:r>
            <a:r>
              <a:rPr lang="en-IN" sz="1400" i="1" dirty="0" err="1"/>
              <a:t>org.hibernate.Session</a:t>
            </a:r>
            <a:r>
              <a:rPr lang="en-IN" sz="1400" dirty="0" err="1"/>
              <a:t>instances</a:t>
            </a:r>
            <a:r>
              <a:rPr lang="en-IN" sz="1400" dirty="0"/>
              <a:t>. </a:t>
            </a:r>
          </a:p>
          <a:p>
            <a:endParaRPr lang="en-IN" sz="1400" dirty="0"/>
          </a:p>
          <a:p>
            <a:r>
              <a:rPr lang="en-IN" sz="1400" dirty="0"/>
              <a:t>The </a:t>
            </a:r>
            <a:r>
              <a:rPr lang="en-IN" sz="1400" i="1" dirty="0" err="1"/>
              <a:t>org.hibernate.SessionFactory</a:t>
            </a:r>
            <a:r>
              <a:rPr lang="en-IN" sz="1400" dirty="0"/>
              <a:t> is a thread-safe global object which gets instantiated once and many threads servicing client requests obtain </a:t>
            </a:r>
            <a:r>
              <a:rPr lang="en-IN" sz="1400" i="1" dirty="0"/>
              <a:t>Session</a:t>
            </a:r>
            <a:r>
              <a:rPr lang="en-IN" sz="1400" dirty="0"/>
              <a:t> instances available from this factory.</a:t>
            </a:r>
          </a:p>
        </p:txBody>
      </p:sp>
    </p:spTree>
    <p:extLst>
      <p:ext uri="{BB962C8B-B14F-4D97-AF65-F5344CB8AC3E}">
        <p14:creationId xmlns:p14="http://schemas.microsoft.com/office/powerpoint/2010/main" val="328320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534400" cy="487680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1900" dirty="0"/>
              <a:t>Hbm2ddl.auto is a one of the Configuration Property in Hibernate.</a:t>
            </a:r>
          </a:p>
          <a:p>
            <a:pPr marL="457200" lvl="1" indent="0">
              <a:buNone/>
            </a:pPr>
            <a:r>
              <a:rPr lang="en-US" sz="1900" dirty="0"/>
              <a:t>Used to Validate and Export schemas in the database when </a:t>
            </a:r>
            <a:r>
              <a:rPr lang="en-US" sz="1900" dirty="0" err="1"/>
              <a:t>SessionFactory</a:t>
            </a:r>
            <a:r>
              <a:rPr lang="en-US" sz="1900" dirty="0"/>
              <a:t> Created.</a:t>
            </a:r>
          </a:p>
          <a:p>
            <a:pPr marL="457200" lvl="1" indent="0">
              <a:buNone/>
            </a:pPr>
            <a:r>
              <a:rPr lang="en-US" sz="1900" dirty="0"/>
              <a:t>Syntax:</a:t>
            </a:r>
          </a:p>
          <a:p>
            <a:pPr marL="914400" lvl="2" indent="0">
              <a:buNone/>
            </a:pPr>
            <a:r>
              <a:rPr lang="en-US" sz="1900" dirty="0"/>
              <a:t>If We Used Hbm2ddl.auto property, we must change in Hbm.Confg.file to add this property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r>
              <a:rPr lang="en-US" sz="1900" b="1" dirty="0" err="1"/>
              <a:t>Hbm.Conf.Xml</a:t>
            </a:r>
            <a:endParaRPr lang="en-US" sz="1900" b="1" dirty="0"/>
          </a:p>
          <a:p>
            <a:pPr marL="457200" lvl="1" indent="0">
              <a:buNone/>
            </a:pPr>
            <a:r>
              <a:rPr lang="en-US" sz="1900" dirty="0"/>
              <a:t>	&lt;hibernate-configuration&gt;</a:t>
            </a:r>
          </a:p>
          <a:p>
            <a:pPr marL="457200" lvl="1" indent="0">
              <a:buNone/>
            </a:pPr>
            <a:r>
              <a:rPr lang="en-US" sz="1900" dirty="0"/>
              <a:t>		&lt;session-factory&gt;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r>
              <a:rPr lang="en-US" sz="1900" dirty="0"/>
              <a:t>		&lt;property name="hbm2ddl.auto"&gt;value&lt;/property&gt;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r>
              <a:rPr lang="en-US" sz="1900" dirty="0"/>
              <a:t>		&lt;/session-factory&gt;</a:t>
            </a:r>
          </a:p>
          <a:p>
            <a:pPr marL="457200" lvl="1" indent="0">
              <a:buNone/>
            </a:pPr>
            <a:r>
              <a:rPr lang="en-US" sz="1900" dirty="0"/>
              <a:t>	&lt;/hibernate-configuration&gt;</a:t>
            </a:r>
            <a:endParaRPr lang="en-US" sz="1900" b="0" dirty="0"/>
          </a:p>
          <a:p>
            <a:pPr marL="457200" lvl="1" indent="0">
              <a:buNone/>
            </a:pPr>
            <a:endParaRPr lang="en-US" sz="2200" b="0" dirty="0"/>
          </a:p>
        </p:txBody>
      </p:sp>
      <p:sp>
        <p:nvSpPr>
          <p:cNvPr id="3" name="Rectangle 2"/>
          <p:cNvSpPr/>
          <p:nvPr/>
        </p:nvSpPr>
        <p:spPr>
          <a:xfrm>
            <a:off x="1066800" y="1143000"/>
            <a:ext cx="3181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hbm2ddl.auto property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97328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AC0E-D493-47AD-84B7-6EBC1E9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AD6D-62F5-4197-B5CD-06091B7EC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In this Module, we have learnt the following: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Overview of Hibernate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Architecture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Environment Setup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Configuration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1800" b="0" dirty="0"/>
              <a:t>Sessions</a:t>
            </a:r>
            <a:endParaRPr lang="en-US" sz="1800" b="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893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689F3-678C-4040-AABE-2F30FB318DF6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18482DA-0452-4AB8-B283-3364F5F444ED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58574" y="1447800"/>
            <a:ext cx="55697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3208EE-8812-4571-81EE-EA4E363EB110}"/>
              </a:ext>
            </a:extLst>
          </p:cNvPr>
          <p:cNvSpPr txBox="1">
            <a:spLocks/>
          </p:cNvSpPr>
          <p:nvPr/>
        </p:nvSpPr>
        <p:spPr>
          <a:xfrm>
            <a:off x="1872974" y="2743199"/>
            <a:ext cx="3886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80974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b="15152"/>
          <a:stretch/>
        </p:blipFill>
        <p:spPr>
          <a:xfrm>
            <a:off x="838200" y="1066800"/>
            <a:ext cx="7754471" cy="21336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3352800"/>
            <a:ext cx="9143999" cy="2438400"/>
          </a:xfrm>
        </p:spPr>
        <p:txBody>
          <a:bodyPr>
            <a:noAutofit/>
          </a:bodyPr>
          <a:lstStyle/>
          <a:p>
            <a:pPr lvl="1" indent="-342900" defTabSz="0">
              <a:buFont typeface="Wingdings" panose="05000000000000000000" pitchFamily="2" charset="2"/>
              <a:buChar char="q"/>
            </a:pPr>
            <a:r>
              <a:rPr lang="en-US" sz="1800" b="0" dirty="0"/>
              <a:t>Configuration Class: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800" dirty="0"/>
              <a:t>Read configuration files and Mapping Files.</a:t>
            </a:r>
            <a:endParaRPr lang="en-US" sz="1800" b="1" dirty="0"/>
          </a:p>
          <a:p>
            <a:pPr marL="1257300" lvl="3" indent="0" defTabSz="0">
              <a:buNone/>
            </a:pPr>
            <a:endParaRPr lang="en-US" sz="1800" b="1" dirty="0"/>
          </a:p>
          <a:p>
            <a:pPr lvl="1" indent="-342900" defTabSz="0">
              <a:buFont typeface="Wingdings" panose="05000000000000000000" pitchFamily="2" charset="2"/>
              <a:buChar char="q"/>
            </a:pPr>
            <a:r>
              <a:rPr lang="en-US" sz="1800" dirty="0"/>
              <a:t>Session Factory: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800" dirty="0"/>
              <a:t>Is an interface that used to create Session Object.</a:t>
            </a:r>
          </a:p>
          <a:p>
            <a:pPr lvl="1" indent="-342900" defTabSz="0">
              <a:buFont typeface="Wingdings" panose="05000000000000000000" pitchFamily="2" charset="2"/>
              <a:buChar char="q"/>
            </a:pPr>
            <a:r>
              <a:rPr lang="en-US" sz="1800" dirty="0"/>
              <a:t>Session:</a:t>
            </a:r>
          </a:p>
          <a:p>
            <a:pPr lvl="3" indent="-342900" defTabSz="0">
              <a:buFont typeface="Wingdings" panose="05000000000000000000" pitchFamily="2" charset="2"/>
              <a:buChar char="§"/>
            </a:pPr>
            <a:r>
              <a:rPr lang="en-US" sz="1800" dirty="0"/>
              <a:t>Used to open and close connection based on Session Factory Interface.</a:t>
            </a:r>
            <a:endParaRPr lang="en-US" sz="1800" b="1" dirty="0"/>
          </a:p>
          <a:p>
            <a:pPr lvl="3" indent="-342900" defTabSz="0">
              <a:buFont typeface="Wingdings" panose="05000000000000000000" pitchFamily="2" charset="2"/>
              <a:buChar char="Ø"/>
            </a:pPr>
            <a:endParaRPr lang="en-US" sz="2400" b="1" dirty="0"/>
          </a:p>
          <a:p>
            <a:pPr lvl="1" indent="-342900" defTabSz="0">
              <a:buFont typeface="Wingdings" panose="05000000000000000000" pitchFamily="2" charset="2"/>
              <a:buChar char="Ø"/>
            </a:pPr>
            <a:endParaRPr lang="en-US" sz="2800" dirty="0"/>
          </a:p>
          <a:p>
            <a:pPr lvl="3" indent="-342900" defTabSz="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lvl="1" indent="-342900" defTabSz="0">
              <a:buFont typeface="Wingdings" panose="05000000000000000000" pitchFamily="2" charset="2"/>
              <a:buChar char="Ø"/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30073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000" dirty="0"/>
              <a:t>Environment Setup</a:t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/>
              <a:t>SETUP Environment For Hibernate As Below: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Window 10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Java version 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Eclipse Latest version and install in your machine.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Hibernate3 Latest Version.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MySQL database Latest version.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/>
              <a:t>JConnector</a:t>
            </a:r>
            <a:r>
              <a:rPr lang="en-US" sz="2400" dirty="0"/>
              <a:t> (MySQL Database Driver)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07098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Duration 10Min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676399"/>
          </a:xfrm>
        </p:spPr>
        <p:txBody>
          <a:bodyPr>
            <a:normAutofit/>
          </a:bodyPr>
          <a:lstStyle/>
          <a:p>
            <a:r>
              <a:rPr lang="en-US" sz="1800" b="0" dirty="0"/>
              <a:t>Step:1</a:t>
            </a:r>
          </a:p>
          <a:p>
            <a:pPr lvl="1"/>
            <a:r>
              <a:rPr lang="en-US" sz="1800" dirty="0"/>
              <a:t>For Using Hibernate Go To Hibernate site and Download Latest Version Of All JAR Files of Hibernate.</a:t>
            </a:r>
          </a:p>
          <a:p>
            <a:pPr marL="457200" lvl="1" indent="0">
              <a:buNone/>
            </a:pPr>
            <a:r>
              <a:rPr lang="en-US" sz="1800" b="0" dirty="0">
                <a:hlinkClick r:id="rId3"/>
              </a:rPr>
              <a:t>www.</a:t>
            </a:r>
            <a:r>
              <a:rPr lang="en-US" sz="1800" dirty="0">
                <a:hlinkClick r:id="rId3"/>
              </a:rPr>
              <a:t>h</a:t>
            </a:r>
            <a:r>
              <a:rPr lang="en-US" sz="1800" b="0" dirty="0">
                <a:hlinkClick r:id="rId3"/>
              </a:rPr>
              <a:t>ibernate.org</a:t>
            </a:r>
            <a:r>
              <a:rPr lang="en-US" sz="1800" b="0" dirty="0"/>
              <a:t>.  </a:t>
            </a:r>
          </a:p>
          <a:p>
            <a:pPr marL="457200" lvl="1" indent="0">
              <a:buNone/>
            </a:pPr>
            <a:r>
              <a:rPr lang="en-US" sz="1800" dirty="0"/>
              <a:t>Click on More in Hibernate ORM</a:t>
            </a:r>
            <a:endParaRPr lang="en-US" sz="22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399"/>
            <a:ext cx="7683500" cy="364671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0060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Cont..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800"/>
          </a:xfrm>
        </p:spPr>
        <p:txBody>
          <a:bodyPr>
            <a:normAutofit/>
          </a:bodyPr>
          <a:lstStyle/>
          <a:p>
            <a:r>
              <a:rPr lang="en-US" sz="2000" b="0" dirty="0"/>
              <a:t>Step:2 </a:t>
            </a:r>
          </a:p>
          <a:p>
            <a:pPr lvl="1"/>
            <a:r>
              <a:rPr lang="en-US" sz="2000" dirty="0"/>
              <a:t>Click On Release Button and Show Latest Repository Of Hibernate.</a:t>
            </a:r>
          </a:p>
          <a:p>
            <a:pPr lvl="1"/>
            <a:r>
              <a:rPr lang="en-US" sz="2000" b="0" dirty="0"/>
              <a:t>Scrol</a:t>
            </a:r>
            <a:r>
              <a:rPr lang="en-US" sz="2000" dirty="0"/>
              <a:t>l down and </a:t>
            </a:r>
            <a:r>
              <a:rPr lang="en-US" sz="2000" b="0" dirty="0"/>
              <a:t>Select the release download.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8001"/>
            <a:ext cx="6934200" cy="355092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4001575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 ne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3. SA Cloud &amp;  Virtualization</Template>
  <TotalTime>1517</TotalTime>
  <Words>2291</Words>
  <Application>Microsoft Office PowerPoint</Application>
  <PresentationFormat>On-screen Show (4:3)</PresentationFormat>
  <Paragraphs>512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Consolas</vt:lpstr>
      <vt:lpstr>Wingdings</vt:lpstr>
      <vt:lpstr>Theme1 new</vt:lpstr>
      <vt:lpstr>   Basic Configuration   </vt:lpstr>
      <vt:lpstr>Module Overview</vt:lpstr>
      <vt:lpstr>Introduction to Hibernate</vt:lpstr>
      <vt:lpstr>Introduction to Hibernate Cont..</vt:lpstr>
      <vt:lpstr>Architecture</vt:lpstr>
      <vt:lpstr>Architecture</vt:lpstr>
      <vt:lpstr> Environment Setup </vt:lpstr>
      <vt:lpstr>Environment Setup Duration 10Min</vt:lpstr>
      <vt:lpstr>Environment Setup Cont..</vt:lpstr>
      <vt:lpstr>Environment Setup Cont..</vt:lpstr>
      <vt:lpstr>Environment Setup Cont..</vt:lpstr>
      <vt:lpstr>Environment Setup Cont..</vt:lpstr>
      <vt:lpstr>Environment Setup Cont..</vt:lpstr>
      <vt:lpstr>Environment Setup Cont..</vt:lpstr>
      <vt:lpstr>Environment Setup Cont..</vt:lpstr>
      <vt:lpstr>Demo: Configuration Duration 15 Min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Demo: Configuration Cont..</vt:lpstr>
      <vt:lpstr>Cont..</vt:lpstr>
      <vt:lpstr>Including MYSQL Duration: 15 min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Cont..</vt:lpstr>
      <vt:lpstr>Session</vt:lpstr>
      <vt:lpstr>Session Cont..</vt:lpstr>
      <vt:lpstr>Cont..</vt:lpstr>
      <vt:lpstr>Cont..</vt:lpstr>
      <vt:lpstr>Demo: Session Duration 20 min</vt:lpstr>
      <vt:lpstr>Demo: Session Duration 20 min</vt:lpstr>
      <vt:lpstr>PowerPoint Presentation</vt:lpstr>
      <vt:lpstr>Cont..</vt:lpstr>
      <vt:lpstr>Cont..</vt:lpstr>
      <vt:lpstr>Cont..</vt:lpstr>
      <vt:lpstr>Cont..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sme2</dc:creator>
  <cp:lastModifiedBy>manisha shah</cp:lastModifiedBy>
  <cp:revision>558</cp:revision>
  <dcterms:created xsi:type="dcterms:W3CDTF">2017-09-12T06:44:37Z</dcterms:created>
  <dcterms:modified xsi:type="dcterms:W3CDTF">2019-08-11T18:22:12Z</dcterms:modified>
</cp:coreProperties>
</file>